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15"/>
  </p:notesMasterIdLst>
  <p:sldIdLst>
    <p:sldId id="256" r:id="rId2"/>
    <p:sldId id="257" r:id="rId3"/>
    <p:sldId id="266" r:id="rId4"/>
    <p:sldId id="259" r:id="rId5"/>
    <p:sldId id="260" r:id="rId6"/>
    <p:sldId id="261" r:id="rId7"/>
    <p:sldId id="264" r:id="rId8"/>
    <p:sldId id="268" r:id="rId9"/>
    <p:sldId id="269" r:id="rId10"/>
    <p:sldId id="270" r:id="rId11"/>
    <p:sldId id="271" r:id="rId12"/>
    <p:sldId id="262"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5" autoAdjust="0"/>
    <p:restoredTop sz="92101" autoAdjust="0"/>
  </p:normalViewPr>
  <p:slideViewPr>
    <p:cSldViewPr snapToGrid="0">
      <p:cViewPr varScale="1">
        <p:scale>
          <a:sx n="68" d="100"/>
          <a:sy n="68"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E332C4-8464-4334-A3E6-DC5EEC05A290}" type="datetimeFigureOut">
              <a:rPr lang="x-none" smtClean="0"/>
              <a:t>8/11/2021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9611A2-308C-47F8-85F3-D767FEAC0A40}" type="slidenum">
              <a:rPr lang="x-none" smtClean="0"/>
              <a:t>‹#›</a:t>
            </a:fld>
            <a:endParaRPr lang="x-none"/>
          </a:p>
        </p:txBody>
      </p:sp>
    </p:spTree>
    <p:extLst>
      <p:ext uri="{BB962C8B-B14F-4D97-AF65-F5344CB8AC3E}">
        <p14:creationId xmlns:p14="http://schemas.microsoft.com/office/powerpoint/2010/main" val="822442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involves the channel through which information is conveyed from one party to another. Self-esteem refers to the general opinion made by individuals.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Contemporary studies shoes that c</a:t>
            </a:r>
            <a:r>
              <a:rPr lang="x-none"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ommunication </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is directly influenced by self-esteem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Ganster</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&amp;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Schaubroeck</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An </a:t>
            </a:r>
            <a:r>
              <a:rPr lang="en-US" sz="1800" dirty="0" err="1">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a:t>
            </a:r>
            <a:r>
              <a:rPr lang="x-none" sz="1800" dirty="0" err="1">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ndividual’s</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confidence in taking a particular action or developing an interest in something is determined by self-esteem levels. People with healthy self-esteem have better communication abilities than those without. In communication, information may be written or oral. Similarly, communication can be in different forms, such as verbal and non-verbal. In the process of communication, information may have challenges when being conveyed. It is, therefore, necessary to determine these barriers and formulate strategies to handles them.</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x-none"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9611A2-308C-47F8-85F3-D767FEAC0A40}" type="slidenum">
              <a:rPr lang="x-none" smtClean="0"/>
              <a:t>2</a:t>
            </a:fld>
            <a:endParaRPr lang="x-none"/>
          </a:p>
        </p:txBody>
      </p:sp>
    </p:spTree>
    <p:extLst>
      <p:ext uri="{BB962C8B-B14F-4D97-AF65-F5344CB8AC3E}">
        <p14:creationId xmlns:p14="http://schemas.microsoft.com/office/powerpoint/2010/main" val="490840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addition, barriers of non-verbal communication can be accurately controlled through maintaining eye contact. Herein, one will be in a position to observe and interpret the signs of communication being presented </a:t>
            </a:r>
            <a:r>
              <a:rPr lang="en-US" sz="12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200" dirty="0" smtClean="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Arqoub &amp; Alserhan</a:t>
            </a:r>
            <a:r>
              <a:rPr lang="en-US" sz="1200" dirty="0" smtClean="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2019)</a:t>
            </a:r>
            <a:r>
              <a:rPr lang="en-US" baseline="0" dirty="0" smtClean="0"/>
              <a:t>. Avoiding interruptions helps one to grasp the actual message. One can also improve non-verbal communication through avoiding disturbances from mobile phones and ensure effective use of confident and firm tone when passing a message.</a:t>
            </a:r>
            <a:endParaRPr lang="en-US" dirty="0"/>
          </a:p>
        </p:txBody>
      </p:sp>
      <p:sp>
        <p:nvSpPr>
          <p:cNvPr id="4" name="Slide Number Placeholder 3"/>
          <p:cNvSpPr>
            <a:spLocks noGrp="1"/>
          </p:cNvSpPr>
          <p:nvPr>
            <p:ph type="sldNum" sz="quarter" idx="10"/>
          </p:nvPr>
        </p:nvSpPr>
        <p:spPr/>
        <p:txBody>
          <a:bodyPr/>
          <a:lstStyle/>
          <a:p>
            <a:fld id="{FC9611A2-308C-47F8-85F3-D767FEAC0A40}" type="slidenum">
              <a:rPr lang="x-none" smtClean="0"/>
              <a:t>11</a:t>
            </a:fld>
            <a:endParaRPr lang="x-none"/>
          </a:p>
        </p:txBody>
      </p:sp>
    </p:spTree>
    <p:extLst>
      <p:ext uri="{BB962C8B-B14F-4D97-AF65-F5344CB8AC3E}">
        <p14:creationId xmlns:p14="http://schemas.microsoft.com/office/powerpoint/2010/main" val="3870439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determines what people think and the actions that they take. The ability to make decisions depends on the level of self-esteem. Healthy self-esteem builds a good relationship between employees and the employer. Positive thoughts are important in maintaining healthy self-esteem. Communication can be made verbal or non-verbal. Self-esteem influences communication hence affecting the performance of people</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when</a:t>
            </a:r>
            <a:r>
              <a:rPr lang="en-US" sz="1800" baseline="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passing message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Ganster</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&amp;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Schaubroeck</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Self-esteem increases peoples’ ability to make contact and convey communication to other people in a working </a:t>
            </a:r>
            <a:r>
              <a:rPr lang="x-none"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environment.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In this regard, overcoming</a:t>
            </a:r>
            <a:r>
              <a:rPr lang="en-US" sz="1800" baseline="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barriers of communication in both verbal and non-verbal bolsters relationship in all settings as hence allowing smooth and effective communication.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x-none"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9611A2-308C-47F8-85F3-D767FEAC0A40}" type="slidenum">
              <a:rPr lang="x-none" smtClean="0"/>
              <a:t>12</a:t>
            </a:fld>
            <a:endParaRPr lang="x-none"/>
          </a:p>
        </p:txBody>
      </p:sp>
    </p:spTree>
    <p:extLst>
      <p:ext uri="{BB962C8B-B14F-4D97-AF65-F5344CB8AC3E}">
        <p14:creationId xmlns:p14="http://schemas.microsoft.com/office/powerpoint/2010/main" val="1397634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at an older age have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 well developed self-esteem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compared to youth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Individual’s thoughts or perceptions greatly influence the way people communicate. Healthy self-esteem helps individuals engage themselves in positive thoughts. People who have a disability or are ill are more likely to have low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a:t>
            </a:r>
            <a:r>
              <a:rPr lang="en-US" sz="1800" baseline="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and hence</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their communication is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influenced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negatively. The social and economic status of people in society influences their self-esteem. People with higher socioeconomic status have higher self-esteem. Life experience enables people to develop healthy self-esteem and hence their communication is more effective. Reaction from other people can affect an individual’s self-esteem. The positive reaction creates higher </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a:t>
            </a:r>
            <a:r>
              <a:rPr lang="en-US" sz="1800" baseline="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thus encouraging smooth and effective communication</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Slide Number Placeholder 3"/>
          <p:cNvSpPr>
            <a:spLocks noGrp="1"/>
          </p:cNvSpPr>
          <p:nvPr>
            <p:ph type="sldNum" sz="quarter" idx="5"/>
          </p:nvPr>
        </p:nvSpPr>
        <p:spPr/>
        <p:txBody>
          <a:bodyPr/>
          <a:lstStyle/>
          <a:p>
            <a:fld id="{FC9611A2-308C-47F8-85F3-D767FEAC0A40}" type="slidenum">
              <a:rPr lang="x-none" smtClean="0"/>
              <a:t>3</a:t>
            </a:fld>
            <a:endParaRPr lang="x-none"/>
          </a:p>
        </p:txBody>
      </p:sp>
    </p:spTree>
    <p:extLst>
      <p:ext uri="{BB962C8B-B14F-4D97-AF65-F5344CB8AC3E}">
        <p14:creationId xmlns:p14="http://schemas.microsoft.com/office/powerpoint/2010/main" val="25199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There are several ways in which individuals can develop or improve their self-esteem. People can identify their negative beliefs, which include thoughts about themselves and challenge them. It is necessary for people to identify the positive part of themselves, such as socializing or sports. Positive thoughts are good at motivating people and giving them a feeling that they are essential, hence building their self-esteem</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Yom</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et al., 2017</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People can avoid negative relationships and significant positive ones. Building positive relationships makes people feel good and have higher confidence. Individuals can also develop assertiveness because it helps in the improvement of self-esteem. Stress can arise and get hard to manage due to a lot of pressure from work and therefore, developing assertiveness is necessary. Physical health improvement is important in the development of healthy self-esteem. Individuals with low self-esteem have no time to be physically fit and this can lead to health complications. Therefore, people can exercise, eat a balanced diet and get enough sleep to develop their self-esteem.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9611A2-308C-47F8-85F3-D767FEAC0A40}" type="slidenum">
              <a:rPr lang="x-none" smtClean="0"/>
              <a:t>4</a:t>
            </a:fld>
            <a:endParaRPr lang="x-none"/>
          </a:p>
        </p:txBody>
      </p:sp>
    </p:spTree>
    <p:extLst>
      <p:ext uri="{BB962C8B-B14F-4D97-AF65-F5344CB8AC3E}">
        <p14:creationId xmlns:p14="http://schemas.microsoft.com/office/powerpoint/2010/main" val="3328301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Verbal communication barriers result from listening, perception, oral or cultural </a:t>
            </a:r>
            <a:r>
              <a:rPr lang="x-none"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barriers</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baseline="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Verbal </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involves the expression of thoughts or emotions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Evans &amp;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Suklun</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2017)</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This type of communication shows how people feel. Self-esteem determines what people feel and hence it can be a barrier, especially when it is low. Their level of self-esteem influences the decisions that people make in the workplace. Low self-esteem can lead to poor decision making since there is ineffective communication made. Verbal communication barriers can be a result of listening, perception, oral or culture.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Slide Number Placeholder 3"/>
          <p:cNvSpPr>
            <a:spLocks noGrp="1"/>
          </p:cNvSpPr>
          <p:nvPr>
            <p:ph type="sldNum" sz="quarter" idx="5"/>
          </p:nvPr>
        </p:nvSpPr>
        <p:spPr/>
        <p:txBody>
          <a:bodyPr/>
          <a:lstStyle/>
          <a:p>
            <a:fld id="{FC9611A2-308C-47F8-85F3-D767FEAC0A40}" type="slidenum">
              <a:rPr lang="x-none" smtClean="0"/>
              <a:t>5</a:t>
            </a:fld>
            <a:endParaRPr lang="x-none"/>
          </a:p>
        </p:txBody>
      </p:sp>
    </p:spTree>
    <p:extLst>
      <p:ext uri="{BB962C8B-B14F-4D97-AF65-F5344CB8AC3E}">
        <p14:creationId xmlns:p14="http://schemas.microsoft.com/office/powerpoint/2010/main" val="1702635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Listening is one of the issues that should be considered in verbal communication because it involves decoding a message. If there is poor listening, information decoded would also be poor. Self-esteem may affect the ability to listen and hence would lead to poor performance in the workplace. Listening barriers can be reduced by minimizing distractions such as electrical gadgets or talking while communication occurs. People can develop the habit of listening more than they speak. Listening keenly before giving an opinion, suggestion or advice is important because it creates confidence and better decision making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Yusof</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et al.,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Asking questions is also important because it creates a deep understanding and better message decoding. Develop a habit of information reflection rather than deflecting.</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9611A2-308C-47F8-85F3-D767FEAC0A40}" type="slidenum">
              <a:rPr lang="x-none" smtClean="0"/>
              <a:t>6</a:t>
            </a:fld>
            <a:endParaRPr lang="x-none"/>
          </a:p>
        </p:txBody>
      </p:sp>
    </p:spTree>
    <p:extLst>
      <p:ext uri="{BB962C8B-B14F-4D97-AF65-F5344CB8AC3E}">
        <p14:creationId xmlns:p14="http://schemas.microsoft.com/office/powerpoint/2010/main" val="1796729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Being positive indicates that the message being conveyed is more reliable and can be trusted in the workplace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Evans &amp;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Suklun</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dirty="0" smtClean="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2017</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People can seek clarity in case of communication arises. Self-esteem builds confidence that helps individuals communicate their opinions, advice or suggestions. People can overcome the perceptual barrier by taking more time in making decisions to give a final judgement about an issue. Quick judgements may lead to errors in the workplace hence it is risky. Employees in the workplace can share their perceptions because it helps interpret issues from different points of view. As a result, the chances of gaining a deep understanding of the situation increases. Low self-esteem leads to inadequate communication across the organization. Perceptual issues could be managed if the transmission of information is effectively done. Self-esteem enables people to know themselves, enabling them to make more accurate decisions and improve their performance.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Slide Number Placeholder 3"/>
          <p:cNvSpPr>
            <a:spLocks noGrp="1"/>
          </p:cNvSpPr>
          <p:nvPr>
            <p:ph type="sldNum" sz="quarter" idx="5"/>
          </p:nvPr>
        </p:nvSpPr>
        <p:spPr/>
        <p:txBody>
          <a:bodyPr/>
          <a:lstStyle/>
          <a:p>
            <a:fld id="{FC9611A2-308C-47F8-85F3-D767FEAC0A40}" type="slidenum">
              <a:rPr lang="x-none" smtClean="0"/>
              <a:t>7</a:t>
            </a:fld>
            <a:endParaRPr lang="x-none"/>
          </a:p>
        </p:txBody>
      </p:sp>
    </p:spTree>
    <p:extLst>
      <p:ext uri="{BB962C8B-B14F-4D97-AF65-F5344CB8AC3E}">
        <p14:creationId xmlns:p14="http://schemas.microsoft.com/office/powerpoint/2010/main" val="1239727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can be done at the right time to the right people to overcome the oral barrier. People can use clear language that can be understood well by other individuals or parties. Clear and understandable language creates a better message decoding. Healthy self-esteem enables people to communicate a message or information more systematically. Every issue is communicated at a time to avoid confusion that can lead to errors in the workplace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Yusof</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et al.,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People can also respect and acknowledge what other people say and their desires. Respect and acknowledgement lead to a sense of belonging by employees in the workplace. People can also ensure that there is a better understanding among themselves. Self-esteem creates a good relationship and understanding among employees and employers.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Slide Number Placeholder 3"/>
          <p:cNvSpPr>
            <a:spLocks noGrp="1"/>
          </p:cNvSpPr>
          <p:nvPr>
            <p:ph type="sldNum" sz="quarter" idx="5"/>
          </p:nvPr>
        </p:nvSpPr>
        <p:spPr/>
        <p:txBody>
          <a:bodyPr/>
          <a:lstStyle/>
          <a:p>
            <a:fld id="{FC9611A2-308C-47F8-85F3-D767FEAC0A40}" type="slidenum">
              <a:rPr lang="x-none" smtClean="0"/>
              <a:t>8</a:t>
            </a:fld>
            <a:endParaRPr lang="x-none"/>
          </a:p>
        </p:txBody>
      </p:sp>
    </p:spTree>
    <p:extLst>
      <p:ext uri="{BB962C8B-B14F-4D97-AF65-F5344CB8AC3E}">
        <p14:creationId xmlns:p14="http://schemas.microsoft.com/office/powerpoint/2010/main" val="3111742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Cultural barriers are common in places where there is little trust among employees and between employers. Healthy self-esteem builds a better environment in the workplace and hence cultural barriers are easily minimized. People need to be polite ensure that they provide clear communication for better interpretation. People can apply diverse training in the workplace because it ensures that communication is effectively done. Self-esteem creates an opportunity for employees to apply the knowledge they have hence improving their performance. People can also engage themselves in learning various cultures since it helps identify similarities and differences necessary for communication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Evans &amp;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Suklun</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t>
            </a:r>
            <a:r>
              <a:rPr lang="en-US" sz="1800" dirty="0" smtClean="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2017</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Self-esteem enables people to develop the ability to accommodate different cultures because they have better knowledge of handling them. People can share their knowledge across different issues to create a diverse understanding.</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Slide Number Placeholder 3"/>
          <p:cNvSpPr>
            <a:spLocks noGrp="1"/>
          </p:cNvSpPr>
          <p:nvPr>
            <p:ph type="sldNum" sz="quarter" idx="5"/>
          </p:nvPr>
        </p:nvSpPr>
        <p:spPr/>
        <p:txBody>
          <a:bodyPr/>
          <a:lstStyle/>
          <a:p>
            <a:fld id="{FC9611A2-308C-47F8-85F3-D767FEAC0A40}" type="slidenum">
              <a:rPr lang="x-none" smtClean="0"/>
              <a:t>9</a:t>
            </a:fld>
            <a:endParaRPr lang="x-none"/>
          </a:p>
        </p:txBody>
      </p:sp>
    </p:spTree>
    <p:extLst>
      <p:ext uri="{BB962C8B-B14F-4D97-AF65-F5344CB8AC3E}">
        <p14:creationId xmlns:p14="http://schemas.microsoft.com/office/powerpoint/2010/main" val="3380334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During a communication process, it is necessary to ensure that all possible barriers are managed.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Non-verbal communication involves body language, facial expression and gestures. </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can overcome these barriers by observing body language, which involves facial expressions and posture when communicating. Maintaining eye contact is important because it creates attention between the parties. People can avoid interrupting when the other party is communicating to show respect</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Arqoub</a:t>
            </a:r>
            <a:r>
              <a:rPr lang="x-none"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&amp; </a:t>
            </a:r>
            <a:r>
              <a:rPr lang="x-none" sz="1800" dirty="0" err="1">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Alserhan</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 2019</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It is therefore important to listen keenly. People should put more focus on what the other person is speaking to acknowledge that they are hearing. Effective communication is achieved when there is no distraction, such as mobile phones or computers. Distraction may make people absent in the communication process. The tone of the voice being used influences how a message is interpreted. The tone being used should be firm and confident, especially when communicating serious information. </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x-none" dirty="0"/>
          </a:p>
        </p:txBody>
      </p:sp>
      <p:sp>
        <p:nvSpPr>
          <p:cNvPr id="4" name="Slide Number Placeholder 3"/>
          <p:cNvSpPr>
            <a:spLocks noGrp="1"/>
          </p:cNvSpPr>
          <p:nvPr>
            <p:ph type="sldNum" sz="quarter" idx="5"/>
          </p:nvPr>
        </p:nvSpPr>
        <p:spPr/>
        <p:txBody>
          <a:bodyPr/>
          <a:lstStyle/>
          <a:p>
            <a:fld id="{FC9611A2-308C-47F8-85F3-D767FEAC0A40}" type="slidenum">
              <a:rPr lang="x-none" smtClean="0"/>
              <a:t>10</a:t>
            </a:fld>
            <a:endParaRPr lang="x-none"/>
          </a:p>
        </p:txBody>
      </p:sp>
    </p:spTree>
    <p:extLst>
      <p:ext uri="{BB962C8B-B14F-4D97-AF65-F5344CB8AC3E}">
        <p14:creationId xmlns:p14="http://schemas.microsoft.com/office/powerpoint/2010/main" val="2233881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297020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222174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1BA89B-5337-49D6-9A75-EE9D80933914}" type="slidenum">
              <a:rPr lang="x-none" smtClean="0"/>
              <a:t>‹#›</a:t>
            </a:fld>
            <a:endParaRPr lang="x-non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53310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FAE013E-7BDB-45D3-8543-2736CE3FBCAB}" type="datetimeFigureOut">
              <a:rPr lang="x-none" smtClean="0"/>
              <a:t>8/11/2021</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2357796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FAE013E-7BDB-45D3-8543-2736CE3FBCAB}" type="datetimeFigureOut">
              <a:rPr lang="x-none" smtClean="0"/>
              <a:t>8/11/2021</a:t>
            </a:fld>
            <a:endParaRPr lang="x-none"/>
          </a:p>
        </p:txBody>
      </p:sp>
      <p:sp>
        <p:nvSpPr>
          <p:cNvPr id="6" name="Footer Placeholder 5"/>
          <p:cNvSpPr>
            <a:spLocks noGrp="1"/>
          </p:cNvSpPr>
          <p:nvPr>
            <p:ph type="ftr" sz="quarter" idx="11"/>
          </p:nvPr>
        </p:nvSpPr>
        <p:spPr/>
        <p:txBody>
          <a:bodyPr/>
          <a:lstStyle/>
          <a:p>
            <a:endParaRPr lang="x-non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1BA89B-5337-49D6-9A75-EE9D80933914}" type="slidenum">
              <a:rPr lang="x-none" smtClean="0"/>
              <a:t>‹#›</a:t>
            </a:fld>
            <a:endParaRPr lang="x-non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21899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FAE013E-7BDB-45D3-8543-2736CE3FBCAB}" type="datetimeFigureOut">
              <a:rPr lang="x-none" smtClean="0"/>
              <a:t>8/11/2021</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1879849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1599447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734714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143619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AE013E-7BDB-45D3-8543-2736CE3FBCAB}" type="datetimeFigureOut">
              <a:rPr lang="x-none" smtClean="0"/>
              <a:t>8/11/2021</a:t>
            </a:fld>
            <a:endParaRPr lang="x-none"/>
          </a:p>
        </p:txBody>
      </p:sp>
      <p:sp>
        <p:nvSpPr>
          <p:cNvPr id="5" name="Footer Placeholder 4"/>
          <p:cNvSpPr>
            <a:spLocks noGrp="1"/>
          </p:cNvSpPr>
          <p:nvPr>
            <p:ph type="ftr" sz="quarter" idx="11"/>
          </p:nvPr>
        </p:nvSpPr>
        <p:spPr/>
        <p:txBody>
          <a:bodyPr/>
          <a:lstStyle/>
          <a:p>
            <a:endParaRPr lang="x-non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3365422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AE013E-7BDB-45D3-8543-2736CE3FBCAB}" type="datetimeFigureOut">
              <a:rPr lang="x-none" smtClean="0"/>
              <a:t>8/11/2021</a:t>
            </a:fld>
            <a:endParaRPr lang="x-none"/>
          </a:p>
        </p:txBody>
      </p:sp>
      <p:sp>
        <p:nvSpPr>
          <p:cNvPr id="6" name="Footer Placeholder 5"/>
          <p:cNvSpPr>
            <a:spLocks noGrp="1"/>
          </p:cNvSpPr>
          <p:nvPr>
            <p:ph type="ftr" sz="quarter" idx="11"/>
          </p:nvPr>
        </p:nvSpPr>
        <p:spPr/>
        <p:txBody>
          <a:bodyPr/>
          <a:lstStyle/>
          <a:p>
            <a:endParaRPr lang="x-non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2644993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FAE013E-7BDB-45D3-8543-2736CE3FBCAB}" type="datetimeFigureOut">
              <a:rPr lang="x-none" smtClean="0"/>
              <a:t>8/11/2021</a:t>
            </a:fld>
            <a:endParaRPr lang="x-none"/>
          </a:p>
        </p:txBody>
      </p:sp>
      <p:sp>
        <p:nvSpPr>
          <p:cNvPr id="8" name="Footer Placeholder 7"/>
          <p:cNvSpPr>
            <a:spLocks noGrp="1"/>
          </p:cNvSpPr>
          <p:nvPr>
            <p:ph type="ftr" sz="quarter" idx="11"/>
          </p:nvPr>
        </p:nvSpPr>
        <p:spPr/>
        <p:txBody>
          <a:bodyPr/>
          <a:lstStyle/>
          <a:p>
            <a:endParaRPr lang="x-non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2458599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FAE013E-7BDB-45D3-8543-2736CE3FBCAB}" type="datetimeFigureOut">
              <a:rPr lang="x-none" smtClean="0"/>
              <a:t>8/11/2021</a:t>
            </a:fld>
            <a:endParaRPr lang="x-none"/>
          </a:p>
        </p:txBody>
      </p:sp>
      <p:sp>
        <p:nvSpPr>
          <p:cNvPr id="4" name="Footer Placeholder 3"/>
          <p:cNvSpPr>
            <a:spLocks noGrp="1"/>
          </p:cNvSpPr>
          <p:nvPr>
            <p:ph type="ftr" sz="quarter" idx="11"/>
          </p:nvPr>
        </p:nvSpPr>
        <p:spPr/>
        <p:txBody>
          <a:bodyPr/>
          <a:lstStyle/>
          <a:p>
            <a:endParaRPr lang="x-non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3433166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E013E-7BDB-45D3-8543-2736CE3FBCAB}" type="datetimeFigureOut">
              <a:rPr lang="x-none" smtClean="0"/>
              <a:t>8/11/2021</a:t>
            </a:fld>
            <a:endParaRPr lang="x-none"/>
          </a:p>
        </p:txBody>
      </p:sp>
      <p:sp>
        <p:nvSpPr>
          <p:cNvPr id="3" name="Footer Placeholder 2"/>
          <p:cNvSpPr>
            <a:spLocks noGrp="1"/>
          </p:cNvSpPr>
          <p:nvPr>
            <p:ph type="ftr" sz="quarter" idx="11"/>
          </p:nvPr>
        </p:nvSpPr>
        <p:spPr/>
        <p:txBody>
          <a:bodyPr/>
          <a:lstStyle/>
          <a:p>
            <a:endParaRPr lang="x-non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2196168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AE013E-7BDB-45D3-8543-2736CE3FBCAB}" type="datetimeFigureOut">
              <a:rPr lang="x-none" smtClean="0"/>
              <a:t>8/11/2021</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102091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AE013E-7BDB-45D3-8543-2736CE3FBCAB}" type="datetimeFigureOut">
              <a:rPr lang="x-none" smtClean="0"/>
              <a:t>8/11/2021</a:t>
            </a:fld>
            <a:endParaRPr lang="x-none"/>
          </a:p>
        </p:txBody>
      </p:sp>
      <p:sp>
        <p:nvSpPr>
          <p:cNvPr id="6" name="Footer Placeholder 5"/>
          <p:cNvSpPr>
            <a:spLocks noGrp="1"/>
          </p:cNvSpPr>
          <p:nvPr>
            <p:ph type="ftr" sz="quarter" idx="11"/>
          </p:nvPr>
        </p:nvSpPr>
        <p:spPr/>
        <p:txBody>
          <a:bodyPr/>
          <a:lstStyle/>
          <a:p>
            <a:endParaRPr lang="x-non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1BA89B-5337-49D6-9A75-EE9D80933914}" type="slidenum">
              <a:rPr lang="x-none" smtClean="0"/>
              <a:t>‹#›</a:t>
            </a:fld>
            <a:endParaRPr lang="x-none"/>
          </a:p>
        </p:txBody>
      </p:sp>
    </p:spTree>
    <p:extLst>
      <p:ext uri="{BB962C8B-B14F-4D97-AF65-F5344CB8AC3E}">
        <p14:creationId xmlns:p14="http://schemas.microsoft.com/office/powerpoint/2010/main" val="406479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AE013E-7BDB-45D3-8543-2736CE3FBCAB}" type="datetimeFigureOut">
              <a:rPr lang="x-none" smtClean="0"/>
              <a:t>8/11/2021</a:t>
            </a:fld>
            <a:endParaRPr lang="x-non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71BA89B-5337-49D6-9A75-EE9D80933914}" type="slidenum">
              <a:rPr lang="x-none" smtClean="0"/>
              <a:t>‹#›</a:t>
            </a:fld>
            <a:endParaRPr lang="x-none"/>
          </a:p>
        </p:txBody>
      </p:sp>
    </p:spTree>
    <p:extLst>
      <p:ext uri="{BB962C8B-B14F-4D97-AF65-F5344CB8AC3E}">
        <p14:creationId xmlns:p14="http://schemas.microsoft.com/office/powerpoint/2010/main" val="400372125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5F684F-B878-4609-80ED-0965EF1A7458}"/>
              </a:ext>
            </a:extLst>
          </p:cNvPr>
          <p:cNvSpPr>
            <a:spLocks noGrp="1"/>
          </p:cNvSpPr>
          <p:nvPr>
            <p:ph type="ctrTitle"/>
          </p:nvPr>
        </p:nvSpPr>
        <p:spPr>
          <a:xfrm>
            <a:off x="1325839" y="586479"/>
            <a:ext cx="9144000" cy="3930900"/>
          </a:xfrm>
        </p:spPr>
        <p:txBody>
          <a:bodyPr>
            <a:normAutofit fontScale="90000"/>
          </a:bodyPr>
          <a:lstStyle/>
          <a:p>
            <a:pPr algn="ctr"/>
            <a:r>
              <a:rPr lang="en-US" sz="36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36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600" b="1" dirty="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3600" b="1" dirty="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br>
            <a:r>
              <a:rPr lang="x-none" sz="36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Overcoming </a:t>
            </a:r>
            <a:r>
              <a:rPr lang="x-none" sz="36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a:t>
            </a:r>
            <a:r>
              <a:rPr lang="x-none" sz="36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Barriers</a:t>
            </a:r>
            <a:r>
              <a:rPr lang="en-US" sz="36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36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6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Name</a:t>
            </a:r>
            <a:br>
              <a:rPr lang="en-US" sz="36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3600" dirty="0" smtClean="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t>Institution</a:t>
            </a:r>
            <a:br>
              <a:rPr lang="en-US" sz="3600" dirty="0" smtClean="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br>
            <a:r>
              <a:rPr lang="en-US" sz="3600" dirty="0" smtClean="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t>Date</a:t>
            </a:r>
            <a:r>
              <a:rPr lang="x-none" sz="1800" dirty="0">
                <a:effectLst/>
                <a:latin typeface="Calibri" panose="020F0502020204030204" pitchFamily="34" charset="0"/>
                <a:ea typeface="Calibri" panose="020F0502020204030204" pitchFamily="34" charset="0"/>
                <a:cs typeface="Times New Roman" panose="02020603050405020304" pitchFamily="18" charset="0"/>
              </a:rPr>
              <a:t/>
            </a:r>
            <a:br>
              <a:rPr lang="x-none" sz="1800" dirty="0">
                <a:effectLst/>
                <a:latin typeface="Calibri" panose="020F0502020204030204" pitchFamily="34" charset="0"/>
                <a:ea typeface="Calibri" panose="020F0502020204030204" pitchFamily="34" charset="0"/>
                <a:cs typeface="Times New Roman" panose="02020603050405020304" pitchFamily="18" charset="0"/>
              </a:rPr>
            </a:br>
            <a:r>
              <a:rPr lang="x-none" sz="1800" dirty="0">
                <a:effectLst/>
                <a:latin typeface="Times New Roman" panose="02020603050405020304" pitchFamily="18" charset="0"/>
                <a:ea typeface="Times New Roman" panose="02020603050405020304" pitchFamily="18" charset="0"/>
              </a:rPr>
              <a:t/>
            </a:r>
            <a:br>
              <a:rPr lang="x-none" sz="1800" dirty="0">
                <a:effectLst/>
                <a:latin typeface="Times New Roman" panose="02020603050405020304" pitchFamily="18" charset="0"/>
                <a:ea typeface="Times New Roman" panose="02020603050405020304" pitchFamily="18" charset="0"/>
              </a:rPr>
            </a:br>
            <a:endParaRPr lang="x-none" dirty="0"/>
          </a:p>
        </p:txBody>
      </p:sp>
    </p:spTree>
    <p:extLst>
      <p:ext uri="{BB962C8B-B14F-4D97-AF65-F5344CB8AC3E}">
        <p14:creationId xmlns:p14="http://schemas.microsoft.com/office/powerpoint/2010/main" val="2847819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3C0D45-0720-41BA-AB11-D34F82A7D514}"/>
              </a:ext>
            </a:extLst>
          </p:cNvPr>
          <p:cNvSpPr>
            <a:spLocks noGrp="1"/>
          </p:cNvSpPr>
          <p:nvPr>
            <p:ph type="title"/>
          </p:nvPr>
        </p:nvSpPr>
        <p:spPr/>
        <p:txBody>
          <a:bodyPr>
            <a:normAutofit/>
          </a:bodyPr>
          <a:lstStyle/>
          <a:p>
            <a:pPr algn="ctr"/>
            <a:r>
              <a:rPr lang="en-US" sz="2400" b="1" dirty="0" smtClean="0">
                <a:solidFill>
                  <a:srgbClr val="0E101A"/>
                </a:solidFill>
                <a:latin typeface="Times New Roman" panose="02020603050405020304" pitchFamily="18" charset="0"/>
                <a:ea typeface="Times New Roman" panose="02020603050405020304" pitchFamily="18" charset="0"/>
              </a:rPr>
              <a:t>Forms of </a:t>
            </a:r>
            <a:r>
              <a:rPr lang="x-none" sz="2400" b="1" dirty="0" smtClean="0">
                <a:solidFill>
                  <a:srgbClr val="0E101A"/>
                </a:solidFill>
                <a:effectLst/>
                <a:latin typeface="Times New Roman" panose="02020603050405020304" pitchFamily="18" charset="0"/>
                <a:ea typeface="Times New Roman" panose="02020603050405020304" pitchFamily="18" charset="0"/>
              </a:rPr>
              <a:t>Non-Verbal Communication</a:t>
            </a:r>
            <a:endParaRPr lang="x-none" sz="2400" dirty="0"/>
          </a:p>
        </p:txBody>
      </p:sp>
      <p:sp>
        <p:nvSpPr>
          <p:cNvPr id="3" name="Content Placeholder 2">
            <a:extLst>
              <a:ext uri="{FF2B5EF4-FFF2-40B4-BE49-F238E27FC236}">
                <a16:creationId xmlns:a16="http://schemas.microsoft.com/office/drawing/2014/main" xmlns="" id="{CF1255D0-BEE6-4CAA-BF03-3618A5F369A9}"/>
              </a:ext>
            </a:extLst>
          </p:cNvPr>
          <p:cNvSpPr>
            <a:spLocks noGrp="1"/>
          </p:cNvSpPr>
          <p:nvPr>
            <p:ph sz="half" idx="1"/>
          </p:nvPr>
        </p:nvSpPr>
        <p:spPr>
          <a:xfrm>
            <a:off x="1315583" y="2133600"/>
            <a:ext cx="4313864" cy="3777622"/>
          </a:xfrm>
        </p:spPr>
        <p:txBody>
          <a:bodyPr/>
          <a:lstStyle/>
          <a:p>
            <a:pPr marL="0" indent="0">
              <a:lnSpc>
                <a:spcPct val="107000"/>
              </a:lnSpc>
              <a:spcAft>
                <a:spcPts val="800"/>
              </a:spcAft>
              <a:buNone/>
            </a:pP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Non-verbal c</a:t>
            </a:r>
            <a:r>
              <a:rPr lang="x-none" sz="1800" dirty="0" err="1">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ommunication</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can be classified into;</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Body language</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Facial expressions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Gestures </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can overcome communication barriers by;</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Observing body language</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x-none" dirty="0"/>
          </a:p>
        </p:txBody>
      </p:sp>
      <p:pic>
        <p:nvPicPr>
          <p:cNvPr id="9" name="Picture 8"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9038" y="2133600"/>
            <a:ext cx="3673376" cy="3475803"/>
          </a:xfrm>
          <a:prstGeom prst="rect">
            <a:avLst/>
          </a:prstGeom>
        </p:spPr>
      </p:pic>
    </p:spTree>
    <p:extLst>
      <p:ext uri="{BB962C8B-B14F-4D97-AF65-F5344CB8AC3E}">
        <p14:creationId xmlns:p14="http://schemas.microsoft.com/office/powerpoint/2010/main" val="2990286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7E288A-F9E0-4226-AC33-A570BF741551}"/>
              </a:ext>
            </a:extLst>
          </p:cNvPr>
          <p:cNvSpPr>
            <a:spLocks noGrp="1"/>
          </p:cNvSpPr>
          <p:nvPr>
            <p:ph type="title"/>
          </p:nvPr>
        </p:nvSpPr>
        <p:spPr/>
        <p:txBody>
          <a:bodyPr>
            <a:normAutofit/>
          </a:bodyPr>
          <a:lstStyle/>
          <a:p>
            <a:pPr algn="ctr"/>
            <a:r>
              <a:rPr lang="x-none" sz="2400" b="1" dirty="0">
                <a:solidFill>
                  <a:srgbClr val="0E101A"/>
                </a:solidFill>
                <a:latin typeface="Times New Roman" panose="02020603050405020304" pitchFamily="18" charset="0"/>
                <a:ea typeface="Times New Roman" panose="02020603050405020304" pitchFamily="18" charset="0"/>
              </a:rPr>
              <a:t>Overcom</a:t>
            </a:r>
            <a:r>
              <a:rPr lang="en-US" sz="2400" b="1" dirty="0" err="1">
                <a:solidFill>
                  <a:srgbClr val="0E101A"/>
                </a:solidFill>
                <a:latin typeface="Times New Roman" panose="02020603050405020304" pitchFamily="18" charset="0"/>
                <a:ea typeface="Times New Roman" panose="02020603050405020304" pitchFamily="18" charset="0"/>
              </a:rPr>
              <a:t>ing</a:t>
            </a:r>
            <a:r>
              <a:rPr lang="x-none" sz="2400" b="1" dirty="0">
                <a:solidFill>
                  <a:srgbClr val="0E101A"/>
                </a:solidFill>
                <a:latin typeface="Times New Roman" panose="02020603050405020304" pitchFamily="18" charset="0"/>
                <a:ea typeface="Times New Roman" panose="02020603050405020304" pitchFamily="18" charset="0"/>
              </a:rPr>
              <a:t> Non-Verbal Communication Barriers</a:t>
            </a:r>
            <a:endParaRPr lang="x-none" sz="2400" dirty="0"/>
          </a:p>
        </p:txBody>
      </p:sp>
      <p:sp>
        <p:nvSpPr>
          <p:cNvPr id="3" name="Content Placeholder 2">
            <a:extLst>
              <a:ext uri="{FF2B5EF4-FFF2-40B4-BE49-F238E27FC236}">
                <a16:creationId xmlns:a16="http://schemas.microsoft.com/office/drawing/2014/main" xmlns="" id="{8B3CB10E-99BC-4E14-9E58-500DEB11E8B1}"/>
              </a:ext>
            </a:extLst>
          </p:cNvPr>
          <p:cNvSpPr>
            <a:spLocks noGrp="1"/>
          </p:cNvSpPr>
          <p:nvPr>
            <p:ph sz="half" idx="1"/>
          </p:nvPr>
        </p:nvSpPr>
        <p:spPr>
          <a:xfrm>
            <a:off x="677334" y="2160589"/>
            <a:ext cx="5128380" cy="3572554"/>
          </a:xfrm>
        </p:spPr>
        <p:txBody>
          <a:bodyPr/>
          <a:lstStyle/>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Maintaining eye contact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Avoid interruptions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Arqoub</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Alserhan</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2019)</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Focus on the message being conveyed</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Avoid destructions such as mobile phones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Use a confident and firm tone</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28" name="Picture 4" descr="Non-Verbal Barriers to Communicatio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872162" y="2160589"/>
            <a:ext cx="3729038" cy="324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24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8E871C-7BB8-4AFA-8EB2-1FC394387518}"/>
              </a:ext>
            </a:extLst>
          </p:cNvPr>
          <p:cNvSpPr>
            <a:spLocks noGrp="1"/>
          </p:cNvSpPr>
          <p:nvPr>
            <p:ph type="title"/>
          </p:nvPr>
        </p:nvSpPr>
        <p:spPr>
          <a:xfrm>
            <a:off x="677334" y="609600"/>
            <a:ext cx="8596668" cy="914400"/>
          </a:xfrm>
        </p:spPr>
        <p:txBody>
          <a:bodyPr>
            <a:normAutofit fontScale="90000"/>
          </a:bodyPr>
          <a:lstStyle/>
          <a:p>
            <a:pPr algn="ctr"/>
            <a:r>
              <a:rPr lang="en-US"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Conclusion</a:t>
            </a:r>
            <a:r>
              <a:rPr lang="x-none" sz="1800" dirty="0">
                <a:effectLst/>
                <a:latin typeface="Times New Roman" panose="02020603050405020304" pitchFamily="18" charset="0"/>
                <a:ea typeface="Times New Roman" panose="02020603050405020304" pitchFamily="18" charset="0"/>
              </a:rPr>
              <a:t/>
            </a:r>
            <a:br>
              <a:rPr lang="x-none" sz="1800" dirty="0">
                <a:effectLst/>
                <a:latin typeface="Times New Roman" panose="02020603050405020304" pitchFamily="18" charset="0"/>
                <a:ea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31A43ECF-6A36-4E6D-A1DC-42EE05701B9A}"/>
              </a:ext>
            </a:extLst>
          </p:cNvPr>
          <p:cNvSpPr>
            <a:spLocks noGrp="1"/>
          </p:cNvSpPr>
          <p:nvPr>
            <p:ph sz="half" idx="1"/>
          </p:nvPr>
        </p:nvSpPr>
        <p:spPr>
          <a:xfrm>
            <a:off x="987577" y="1923823"/>
            <a:ext cx="7552266" cy="4256540"/>
          </a:xfrm>
        </p:spPr>
        <p:txBody>
          <a:bodyPr>
            <a:noAutofit/>
          </a:bodyPr>
          <a:lstStyle/>
          <a:p>
            <a:pPr>
              <a:lnSpc>
                <a:spcPct val="107000"/>
              </a:lnSpc>
              <a:spcAft>
                <a:spcPts val="800"/>
              </a:spcAft>
            </a:pPr>
            <a:r>
              <a:rPr lang="x-none"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determines people’s </a:t>
            </a:r>
            <a:r>
              <a:rPr lang="x-none"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thoughts</a:t>
            </a:r>
            <a:r>
              <a:rPr lang="en-US"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and communication</a:t>
            </a:r>
            <a:endParaRPr lang="x-none"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High self-esteem increases decision-making </a:t>
            </a:r>
            <a:r>
              <a:rPr lang="x-none"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ability</a:t>
            </a:r>
            <a:endParaRPr lang="x-none"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Healthy self-esteem builds an excellent employer-employee relationship</a:t>
            </a:r>
            <a:endParaRPr lang="x-none"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a:t>
            </a:r>
            <a:r>
              <a:rPr lang="x-none"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influences communication </a:t>
            </a:r>
            <a:r>
              <a:rPr lang="en-US" dirty="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t> (</a:t>
            </a:r>
            <a:r>
              <a:rPr lang="x-none"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Ganster &amp; Schaubroeck</a:t>
            </a:r>
            <a:r>
              <a:rPr lang="en-US" dirty="0">
                <a:solidFill>
                  <a:srgbClr val="222222"/>
                </a:solidFill>
                <a:latin typeface="Times New Roman" panose="02020603050405020304" pitchFamily="18" charset="0"/>
                <a:ea typeface="Calibri" panose="020F0502020204030204" pitchFamily="34" charset="0"/>
                <a:cs typeface="Times New Roman" panose="02020603050405020304" pitchFamily="18" charset="0"/>
              </a:rPr>
              <a:t>, 2020</a:t>
            </a:r>
            <a:r>
              <a:rPr lang="en-US" dirty="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US" dirty="0" smtClean="0">
                <a:solidFill>
                  <a:srgbClr val="0E101A"/>
                </a:solidFill>
                <a:latin typeface="Times New Roman" panose="02020603050405020304" pitchFamily="18" charset="0"/>
                <a:ea typeface="Calibri" panose="020F0502020204030204" pitchFamily="34" charset="0"/>
                <a:cs typeface="Times New Roman" panose="02020603050405020304" pitchFamily="18" charset="0"/>
              </a:rPr>
              <a:t>Overcoming barriers of communication increased accuracy </a:t>
            </a:r>
            <a:endParaRPr lang="x-none"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124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3C62C8-C125-4385-91E4-79B85C8086F7}"/>
              </a:ext>
            </a:extLst>
          </p:cNvPr>
          <p:cNvSpPr>
            <a:spLocks noGrp="1"/>
          </p:cNvSpPr>
          <p:nvPr>
            <p:ph type="title"/>
          </p:nvPr>
        </p:nvSpPr>
        <p:spPr/>
        <p:txBody>
          <a:bodyPr/>
          <a:lstStyle/>
          <a:p>
            <a:pPr algn="ctr"/>
            <a:r>
              <a:rPr lang="en-US" sz="2400" b="1" dirty="0">
                <a:solidFill>
                  <a:srgbClr val="0E101A"/>
                </a:solidFill>
                <a:effectLst/>
                <a:latin typeface="Times New Roman" panose="02020603050405020304" pitchFamily="18" charset="0"/>
                <a:ea typeface="Times New Roman" panose="02020603050405020304" pitchFamily="18" charset="0"/>
              </a:rPr>
              <a:t>References</a:t>
            </a:r>
            <a:r>
              <a:rPr lang="x-none" sz="1800" dirty="0">
                <a:effectLst/>
                <a:latin typeface="Times New Roman" panose="02020603050405020304" pitchFamily="18" charset="0"/>
                <a:ea typeface="Times New Roman" panose="02020603050405020304" pitchFamily="18" charset="0"/>
              </a:rPr>
              <a:t/>
            </a:r>
            <a:br>
              <a:rPr lang="x-none" sz="1800" dirty="0">
                <a:effectLst/>
                <a:latin typeface="Times New Roman" panose="02020603050405020304" pitchFamily="18" charset="0"/>
                <a:ea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ECBF6A57-6773-47DC-8C4A-944F253373A4}"/>
              </a:ext>
            </a:extLst>
          </p:cNvPr>
          <p:cNvSpPr>
            <a:spLocks noGrp="1"/>
          </p:cNvSpPr>
          <p:nvPr>
            <p:ph idx="1"/>
          </p:nvPr>
        </p:nvSpPr>
        <p:spPr>
          <a:xfrm>
            <a:off x="1371599" y="1264555"/>
            <a:ext cx="9241971" cy="5286375"/>
          </a:xfrm>
        </p:spPr>
        <p:txBody>
          <a:bodyPr>
            <a:normAutofit/>
          </a:bodyPr>
          <a:lstStyle/>
          <a:p>
            <a:pPr marL="0" indent="0">
              <a:lnSpc>
                <a:spcPct val="107000"/>
              </a:lnSpc>
              <a:spcAft>
                <a:spcPts val="800"/>
              </a:spcAft>
              <a:buNone/>
            </a:pP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Arqoub</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I. A.,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Alserhan</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F. A. (2019). Non-verbal barriers to effective intercultural communication.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Utopía</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y praxis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latinoamericana</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revista</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internacional</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de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filosofía</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iberoamericana</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y </a:t>
            </a:r>
            <a:r>
              <a:rPr lang="x-none"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teoría</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social</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(5), 307-316.</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Evans, A.,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Suklun</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H. (2017). Workplace diversity and intercultural communication: A phenomenological study. </a:t>
            </a:r>
            <a:r>
              <a:rPr lang="x-none" sz="1800" i="1" dirty="0">
                <a:effectLst/>
                <a:latin typeface="Calibri" panose="020F0502020204030204" pitchFamily="34" charset="0"/>
                <a:ea typeface="Calibri" panose="020F0502020204030204" pitchFamily="34" charset="0"/>
                <a:cs typeface="Times New Roman" panose="02020603050405020304" pitchFamily="18" charset="0"/>
              </a:rPr>
              <a:t>Cogent Business &amp; Management</a:t>
            </a:r>
            <a:r>
              <a:rPr lang="x-none" sz="1800" dirty="0">
                <a:effectLst/>
                <a:latin typeface="Calibri" panose="020F0502020204030204" pitchFamily="34" charset="0"/>
                <a:ea typeface="Calibri" panose="020F0502020204030204" pitchFamily="34" charset="0"/>
                <a:cs typeface="Times New Roman" panose="02020603050405020304" pitchFamily="18" charset="0"/>
              </a:rPr>
              <a:t>, </a:t>
            </a:r>
            <a:r>
              <a:rPr lang="x-none" sz="1800" i="1" dirty="0">
                <a:effectLst/>
                <a:latin typeface="Calibri" panose="020F0502020204030204" pitchFamily="34" charset="0"/>
                <a:ea typeface="Calibri" panose="020F0502020204030204" pitchFamily="34" charset="0"/>
                <a:cs typeface="Times New Roman" panose="02020603050405020304" pitchFamily="18" charset="0"/>
              </a:rPr>
              <a:t>4</a:t>
            </a:r>
            <a:r>
              <a:rPr lang="x-none" sz="1800" dirty="0">
                <a:effectLst/>
                <a:latin typeface="Calibri" panose="020F0502020204030204" pitchFamily="34" charset="0"/>
                <a:ea typeface="Calibri" panose="020F0502020204030204" pitchFamily="34" charset="0"/>
                <a:cs typeface="Times New Roman" panose="02020603050405020304" pitchFamily="18" charset="0"/>
              </a:rPr>
              <a:t>(1), 1408943.</a:t>
            </a:r>
          </a:p>
          <a:p>
            <a:pPr marL="0" indent="0">
              <a:lnSpc>
                <a:spcPct val="107000"/>
              </a:lnSpc>
              <a:spcAft>
                <a:spcPts val="800"/>
              </a:spcAft>
              <a:buNone/>
            </a:pP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Ganster</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 C.,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Schaubroeck</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J. (2020). The moderating effects of self-esteem on the work stress–employee health relationship. In </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Occupational stress</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(pp. 167-177). CRC Press.</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Yom, Y. H., Yang, I. S., &amp; Han, J. H. (2017). Effects of workplace bullying, job stress, self-esteem, and burnout on the intention of university hospital nurses to keep nursing job. </a:t>
            </a:r>
            <a:r>
              <a:rPr lang="x-none" sz="1800" i="1" dirty="0">
                <a:effectLst/>
                <a:latin typeface="Calibri" panose="020F0502020204030204" pitchFamily="34" charset="0"/>
                <a:ea typeface="Calibri" panose="020F0502020204030204" pitchFamily="34" charset="0"/>
                <a:cs typeface="Times New Roman" panose="02020603050405020304" pitchFamily="18" charset="0"/>
              </a:rPr>
              <a:t>Journal of Korean Academy of Nursing Administration</a:t>
            </a:r>
            <a:r>
              <a:rPr lang="x-none" sz="1800" dirty="0">
                <a:effectLst/>
                <a:latin typeface="Calibri" panose="020F0502020204030204" pitchFamily="34" charset="0"/>
                <a:ea typeface="Calibri" panose="020F0502020204030204" pitchFamily="34" charset="0"/>
                <a:cs typeface="Times New Roman" panose="02020603050405020304" pitchFamily="18" charset="0"/>
              </a:rPr>
              <a:t>, </a:t>
            </a:r>
            <a:r>
              <a:rPr lang="x-none" sz="1800" i="1" dirty="0">
                <a:effectLst/>
                <a:latin typeface="Calibri" panose="020F0502020204030204" pitchFamily="34" charset="0"/>
                <a:ea typeface="Calibri" panose="020F0502020204030204" pitchFamily="34" charset="0"/>
                <a:cs typeface="Times New Roman" panose="02020603050405020304" pitchFamily="18" charset="0"/>
              </a:rPr>
              <a:t>23</a:t>
            </a:r>
            <a:r>
              <a:rPr lang="x-none" sz="1800" dirty="0">
                <a:effectLst/>
                <a:latin typeface="Calibri" panose="020F0502020204030204" pitchFamily="34" charset="0"/>
                <a:ea typeface="Calibri" panose="020F0502020204030204" pitchFamily="34" charset="0"/>
                <a:cs typeface="Times New Roman" panose="02020603050405020304" pitchFamily="18" charset="0"/>
              </a:rPr>
              <a:t>(3), 259-269.</a:t>
            </a:r>
          </a:p>
          <a:p>
            <a:pPr marL="0" indent="0">
              <a:lnSpc>
                <a:spcPct val="107000"/>
              </a:lnSpc>
              <a:spcAft>
                <a:spcPts val="800"/>
              </a:spcAft>
              <a:buNone/>
            </a:pP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Yusof, A. N. A. M.,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Rahmat</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N. H. (2020). Communication Barriers at the Workplace: A Case Study. </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European Journal of Education Studies</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x-none"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7</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820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355AD3-CB46-46FE-9792-D30A80E77421}"/>
              </a:ext>
            </a:extLst>
          </p:cNvPr>
          <p:cNvSpPr>
            <a:spLocks noGrp="1"/>
          </p:cNvSpPr>
          <p:nvPr>
            <p:ph type="title"/>
          </p:nvPr>
        </p:nvSpPr>
        <p:spPr/>
        <p:txBody>
          <a:bodyPr/>
          <a:lstStyle/>
          <a:p>
            <a:pPr algn="ctr"/>
            <a:r>
              <a:rPr lang="en-US" sz="2400" b="1" dirty="0" smtClean="0">
                <a:solidFill>
                  <a:srgbClr val="0E101A"/>
                </a:solidFill>
                <a:effectLst/>
                <a:latin typeface="Times New Roman" panose="02020603050405020304" pitchFamily="18" charset="0"/>
                <a:ea typeface="Times New Roman" panose="02020603050405020304" pitchFamily="18" charset="0"/>
              </a:rPr>
              <a:t>Overcoming </a:t>
            </a:r>
            <a:r>
              <a:rPr lang="en-US" sz="2400" b="1" dirty="0">
                <a:solidFill>
                  <a:srgbClr val="0E101A"/>
                </a:solidFill>
                <a:latin typeface="Times New Roman" panose="02020603050405020304" pitchFamily="18" charset="0"/>
                <a:ea typeface="Times New Roman" panose="02020603050405020304" pitchFamily="18" charset="0"/>
              </a:rPr>
              <a:t>C</a:t>
            </a:r>
            <a:r>
              <a:rPr lang="en-US" sz="2400" b="1" dirty="0" smtClean="0">
                <a:solidFill>
                  <a:srgbClr val="0E101A"/>
                </a:solidFill>
                <a:effectLst/>
                <a:latin typeface="Times New Roman" panose="02020603050405020304" pitchFamily="18" charset="0"/>
                <a:ea typeface="Times New Roman" panose="02020603050405020304" pitchFamily="18" charset="0"/>
              </a:rPr>
              <a:t>ommunication </a:t>
            </a:r>
            <a:r>
              <a:rPr lang="en-US" sz="2400" b="1" dirty="0">
                <a:solidFill>
                  <a:srgbClr val="0E101A"/>
                </a:solidFill>
                <a:latin typeface="Times New Roman" panose="02020603050405020304" pitchFamily="18" charset="0"/>
                <a:ea typeface="Times New Roman" panose="02020603050405020304" pitchFamily="18" charset="0"/>
              </a:rPr>
              <a:t>B</a:t>
            </a:r>
            <a:r>
              <a:rPr lang="en-US" sz="2400" b="1" dirty="0" smtClean="0">
                <a:solidFill>
                  <a:srgbClr val="0E101A"/>
                </a:solidFill>
                <a:effectLst/>
                <a:latin typeface="Times New Roman" panose="02020603050405020304" pitchFamily="18" charset="0"/>
                <a:ea typeface="Times New Roman" panose="02020603050405020304" pitchFamily="18" charset="0"/>
              </a:rPr>
              <a:t>arriers</a:t>
            </a:r>
            <a:r>
              <a:rPr lang="x-none" sz="1800" dirty="0">
                <a:effectLst/>
                <a:latin typeface="Times New Roman" panose="02020603050405020304" pitchFamily="18" charset="0"/>
                <a:ea typeface="Times New Roman" panose="02020603050405020304" pitchFamily="18" charset="0"/>
              </a:rPr>
              <a:t/>
            </a:r>
            <a:br>
              <a:rPr lang="x-none" sz="1800" dirty="0">
                <a:effectLst/>
                <a:latin typeface="Times New Roman" panose="02020603050405020304" pitchFamily="18" charset="0"/>
                <a:ea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100271DD-2CF1-4809-A097-A132A2644BCB}"/>
              </a:ext>
            </a:extLst>
          </p:cNvPr>
          <p:cNvSpPr>
            <a:spLocks noGrp="1"/>
          </p:cNvSpPr>
          <p:nvPr>
            <p:ph sz="half" idx="1"/>
          </p:nvPr>
        </p:nvSpPr>
        <p:spPr>
          <a:xfrm>
            <a:off x="677334" y="1758461"/>
            <a:ext cx="4752795" cy="4543865"/>
          </a:xfrm>
        </p:spPr>
        <p:txBody>
          <a:bodyPr>
            <a:normAutofit/>
          </a:bodyPr>
          <a:lstStyle/>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involves conveying information between two parties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refers to an individual’s opinion </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develops confidence in taking actions  </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is directly influenced by self-esteem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Ganster</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Schaubroeck</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ability is made better by self-esteem</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Communication takes forms like verbal or non-verbal</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2" descr="Health Blog | From the healthy self-esteem and how to reach it |  Brickandmortarbar.com">
            <a:extLst>
              <a:ext uri="{FF2B5EF4-FFF2-40B4-BE49-F238E27FC236}">
                <a16:creationId xmlns:a16="http://schemas.microsoft.com/office/drawing/2014/main" xmlns="" id="{92802426-941A-4179-B067-536358D5C07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722451" y="2318191"/>
            <a:ext cx="3319463" cy="3111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459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5DEAD4-6C26-4693-B7C0-3774F525766A}"/>
              </a:ext>
            </a:extLst>
          </p:cNvPr>
          <p:cNvSpPr>
            <a:spLocks noGrp="1"/>
          </p:cNvSpPr>
          <p:nvPr>
            <p:ph type="title"/>
          </p:nvPr>
        </p:nvSpPr>
        <p:spPr/>
        <p:txBody>
          <a:bodyPr>
            <a:normAutofit/>
          </a:bodyPr>
          <a:lstStyle/>
          <a:p>
            <a:pPr algn="ctr"/>
            <a:r>
              <a:rPr lang="x-none" sz="2400" b="1" dirty="0">
                <a:solidFill>
                  <a:srgbClr val="0E101A"/>
                </a:solidFill>
                <a:effectLst/>
                <a:latin typeface="Times New Roman" panose="02020603050405020304" pitchFamily="18" charset="0"/>
                <a:ea typeface="Times New Roman" panose="02020603050405020304" pitchFamily="18" charset="0"/>
              </a:rPr>
              <a:t>Factors Influencing </a:t>
            </a:r>
            <a:r>
              <a:rPr lang="x-none" sz="2400" b="1" dirty="0" smtClean="0">
                <a:solidFill>
                  <a:srgbClr val="0E101A"/>
                </a:solidFill>
                <a:effectLst/>
                <a:latin typeface="Times New Roman" panose="02020603050405020304" pitchFamily="18" charset="0"/>
                <a:ea typeface="Times New Roman" panose="02020603050405020304" pitchFamily="18" charset="0"/>
              </a:rPr>
              <a:t>Self-Esteem</a:t>
            </a:r>
            <a:r>
              <a:rPr lang="en-US" sz="2400" b="1" dirty="0" smtClean="0">
                <a:solidFill>
                  <a:srgbClr val="0E101A"/>
                </a:solidFill>
                <a:effectLst/>
                <a:latin typeface="Times New Roman" panose="02020603050405020304" pitchFamily="18" charset="0"/>
                <a:ea typeface="Times New Roman" panose="02020603050405020304" pitchFamily="18" charset="0"/>
              </a:rPr>
              <a:t> in relation with Communication</a:t>
            </a:r>
            <a:r>
              <a:rPr lang="x-none" sz="1800" dirty="0">
                <a:effectLst/>
                <a:latin typeface="Times New Roman" panose="02020603050405020304" pitchFamily="18" charset="0"/>
                <a:ea typeface="Times New Roman" panose="02020603050405020304" pitchFamily="18" charset="0"/>
              </a:rPr>
              <a:t/>
            </a:r>
            <a:br>
              <a:rPr lang="x-none" sz="1800" dirty="0">
                <a:effectLst/>
                <a:latin typeface="Times New Roman" panose="02020603050405020304" pitchFamily="18" charset="0"/>
                <a:ea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8E6749DE-9BE8-4394-989B-C183AE94CA28}"/>
              </a:ext>
            </a:extLst>
          </p:cNvPr>
          <p:cNvSpPr>
            <a:spLocks noGrp="1"/>
          </p:cNvSpPr>
          <p:nvPr>
            <p:ph sz="half" idx="1"/>
          </p:nvPr>
        </p:nvSpPr>
        <p:spPr/>
        <p:txBody>
          <a:bodyPr/>
          <a:lstStyle/>
          <a:p>
            <a:r>
              <a:rPr lang="x-none" sz="1800" dirty="0">
                <a:solidFill>
                  <a:srgbClr val="0E101A"/>
                </a:solidFill>
                <a:effectLst/>
                <a:latin typeface="Times New Roman" panose="02020603050405020304" pitchFamily="18" charset="0"/>
                <a:ea typeface="Times New Roman" panose="02020603050405020304" pitchFamily="18" charset="0"/>
              </a:rPr>
              <a:t>Age</a:t>
            </a:r>
            <a:endParaRPr lang="x-none" sz="1800" dirty="0">
              <a:effectLst/>
              <a:latin typeface="Times New Roman" panose="02020603050405020304" pitchFamily="18" charset="0"/>
              <a:ea typeface="Times New Roman" panose="02020603050405020304" pitchFamily="18" charset="0"/>
            </a:endParaRPr>
          </a:p>
          <a:p>
            <a:r>
              <a:rPr lang="x-none" sz="1800" dirty="0">
                <a:solidFill>
                  <a:srgbClr val="0E101A"/>
                </a:solidFill>
                <a:effectLst/>
                <a:latin typeface="Times New Roman" panose="02020603050405020304" pitchFamily="18" charset="0"/>
                <a:ea typeface="Times New Roman" panose="02020603050405020304" pitchFamily="18" charset="0"/>
              </a:rPr>
              <a:t>Individual thoughts or perceptions</a:t>
            </a:r>
            <a:endParaRPr lang="x-none" sz="1800" dirty="0">
              <a:effectLst/>
              <a:latin typeface="Times New Roman" panose="02020603050405020304" pitchFamily="18" charset="0"/>
              <a:ea typeface="Times New Roman" panose="02020603050405020304" pitchFamily="18" charset="0"/>
            </a:endParaRPr>
          </a:p>
          <a:p>
            <a:r>
              <a:rPr lang="x-none" sz="1800" dirty="0">
                <a:solidFill>
                  <a:srgbClr val="0E101A"/>
                </a:solidFill>
                <a:effectLst/>
                <a:latin typeface="Times New Roman" panose="02020603050405020304" pitchFamily="18" charset="0"/>
                <a:ea typeface="Times New Roman" panose="02020603050405020304" pitchFamily="18" charset="0"/>
              </a:rPr>
              <a:t>Disability or illness</a:t>
            </a:r>
            <a:endParaRPr lang="x-none" sz="1800" dirty="0">
              <a:effectLst/>
              <a:latin typeface="Times New Roman" panose="02020603050405020304" pitchFamily="18" charset="0"/>
              <a:ea typeface="Times New Roman" panose="02020603050405020304" pitchFamily="18" charset="0"/>
            </a:endParaRPr>
          </a:p>
          <a:p>
            <a:r>
              <a:rPr lang="x-none" sz="1800" dirty="0">
                <a:solidFill>
                  <a:srgbClr val="0E101A"/>
                </a:solidFill>
                <a:effectLst/>
                <a:latin typeface="Times New Roman" panose="02020603050405020304" pitchFamily="18" charset="0"/>
                <a:ea typeface="Times New Roman" panose="02020603050405020304" pitchFamily="18" charset="0"/>
              </a:rPr>
              <a:t>Status in the society</a:t>
            </a:r>
            <a:endParaRPr lang="x-none" sz="1800" dirty="0">
              <a:effectLst/>
              <a:latin typeface="Times New Roman" panose="02020603050405020304" pitchFamily="18" charset="0"/>
              <a:ea typeface="Times New Roman" panose="02020603050405020304" pitchFamily="18" charset="0"/>
            </a:endParaRPr>
          </a:p>
          <a:p>
            <a:r>
              <a:rPr lang="x-none" sz="1800" dirty="0">
                <a:solidFill>
                  <a:srgbClr val="0E101A"/>
                </a:solidFill>
                <a:effectLst/>
                <a:latin typeface="Times New Roman" panose="02020603050405020304" pitchFamily="18" charset="0"/>
                <a:ea typeface="Times New Roman" panose="02020603050405020304" pitchFamily="18" charset="0"/>
              </a:rPr>
              <a:t>Life experiences</a:t>
            </a:r>
            <a:endParaRPr lang="x-none" sz="1800" dirty="0">
              <a:effectLst/>
              <a:latin typeface="Times New Roman" panose="02020603050405020304" pitchFamily="18" charset="0"/>
              <a:ea typeface="Times New Roman" panose="02020603050405020304" pitchFamily="18" charset="0"/>
            </a:endParaRPr>
          </a:p>
          <a:p>
            <a:r>
              <a:rPr lang="x-none" sz="1800" dirty="0">
                <a:solidFill>
                  <a:srgbClr val="0E101A"/>
                </a:solidFill>
                <a:effectLst/>
                <a:latin typeface="Times New Roman" panose="02020603050405020304" pitchFamily="18" charset="0"/>
                <a:ea typeface="Times New Roman" panose="02020603050405020304" pitchFamily="18" charset="0"/>
              </a:rPr>
              <a:t>Reaction from other people</a:t>
            </a:r>
            <a:endParaRPr lang="x-none" sz="1800" dirty="0">
              <a:effectLst/>
              <a:latin typeface="Times New Roman" panose="02020603050405020304" pitchFamily="18" charset="0"/>
              <a:ea typeface="Times New Roman" panose="02020603050405020304" pitchFamily="18" charset="0"/>
            </a:endParaRPr>
          </a:p>
          <a:p>
            <a:endParaRPr lang="x-none" dirty="0"/>
          </a:p>
        </p:txBody>
      </p:sp>
      <p:pic>
        <p:nvPicPr>
          <p:cNvPr id="10242" name="Picture 2" descr="8 Secret Factors That May Affect Your Self- Confidence | Publistagram">
            <a:extLst>
              <a:ext uri="{FF2B5EF4-FFF2-40B4-BE49-F238E27FC236}">
                <a16:creationId xmlns:a16="http://schemas.microsoft.com/office/drawing/2014/main" xmlns="" id="{F5B31D05-7DB5-424F-90E8-975BE213F54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903076" y="2269672"/>
            <a:ext cx="3295650" cy="2343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480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5F3375-96B7-41C3-B5DA-69D727BDE34F}"/>
              </a:ext>
            </a:extLst>
          </p:cNvPr>
          <p:cNvSpPr>
            <a:spLocks noGrp="1"/>
          </p:cNvSpPr>
          <p:nvPr>
            <p:ph type="title"/>
          </p:nvPr>
        </p:nvSpPr>
        <p:spPr/>
        <p:txBody>
          <a:bodyPr>
            <a:normAutofit/>
          </a:bodyPr>
          <a:lstStyle/>
          <a:p>
            <a:pPr algn="ctr"/>
            <a:r>
              <a:rPr lang="en-US" sz="2400" b="1" dirty="0">
                <a:solidFill>
                  <a:srgbClr val="0E101A"/>
                </a:solidFill>
                <a:effectLst/>
                <a:latin typeface="Times New Roman" panose="02020603050405020304" pitchFamily="18" charset="0"/>
                <a:ea typeface="Calibri" panose="020F0502020204030204" pitchFamily="34" charset="0"/>
                <a:cs typeface="Times New Roman" panose="02020603050405020304" pitchFamily="18" charset="0"/>
              </a:rPr>
              <a:t>Development of Healthy Self-esteem</a:t>
            </a:r>
            <a:endParaRPr lang="x-none"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FCBD1027-D7B7-46C0-B5B0-3CE6723FED7C}"/>
              </a:ext>
            </a:extLst>
          </p:cNvPr>
          <p:cNvSpPr>
            <a:spLocks noGrp="1"/>
          </p:cNvSpPr>
          <p:nvPr>
            <p:ph sz="half" idx="1"/>
          </p:nvPr>
        </p:nvSpPr>
        <p:spPr>
          <a:xfrm>
            <a:off x="2589211" y="2133600"/>
            <a:ext cx="5379131" cy="3777622"/>
          </a:xfrm>
        </p:spPr>
        <p:txBody>
          <a:bodyPr>
            <a:normAutofit/>
          </a:bodyPr>
          <a:lstStyle/>
          <a:p>
            <a:pPr marL="0" indent="0">
              <a:lnSpc>
                <a:spcPct val="107000"/>
              </a:lnSpc>
              <a:spcAft>
                <a:spcPts val="800"/>
              </a:spcAft>
              <a:buNone/>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Healthy self-esteem can be developed by;</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Identifying negative beliefs for improvement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Build positive parts such as thoughts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Yom</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et al., 2017</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Avoid negative relationships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Develop assertiveness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Develop and maintain physical health</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278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6E1EFC-1D30-4ED6-BF9B-F0BCCECE914A}"/>
              </a:ext>
            </a:extLst>
          </p:cNvPr>
          <p:cNvSpPr>
            <a:spLocks noGrp="1"/>
          </p:cNvSpPr>
          <p:nvPr>
            <p:ph type="title"/>
          </p:nvPr>
        </p:nvSpPr>
        <p:spPr/>
        <p:txBody>
          <a:bodyPr/>
          <a:lstStyle/>
          <a:p>
            <a:pPr algn="ctr"/>
            <a:r>
              <a:rPr lang="x-none"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Overcoming Verbal Communication Barriers in Work Place</a:t>
            </a:r>
            <a:r>
              <a:rPr lang="x-none" sz="1800" dirty="0">
                <a:effectLst/>
                <a:latin typeface="Calibri" panose="020F0502020204030204" pitchFamily="34" charset="0"/>
                <a:ea typeface="Calibri" panose="020F0502020204030204" pitchFamily="34" charset="0"/>
                <a:cs typeface="Times New Roman" panose="02020603050405020304" pitchFamily="18" charset="0"/>
              </a:rPr>
              <a:t/>
            </a:r>
            <a:br>
              <a:rPr lang="x-none" sz="1800" dirty="0">
                <a:effectLst/>
                <a:latin typeface="Calibri" panose="020F0502020204030204" pitchFamily="34" charset="0"/>
                <a:ea typeface="Calibri" panose="020F0502020204030204" pitchFamily="34" charset="0"/>
                <a:cs typeface="Times New Roman" panose="02020603050405020304" pitchFamily="18" charset="0"/>
              </a:rPr>
            </a:br>
            <a:r>
              <a:rPr lang="x-none" sz="1800" dirty="0">
                <a:effectLst/>
                <a:latin typeface="Times New Roman" panose="02020603050405020304" pitchFamily="18" charset="0"/>
                <a:ea typeface="Times New Roman" panose="02020603050405020304" pitchFamily="18" charset="0"/>
              </a:rPr>
              <a:t/>
            </a:r>
            <a:br>
              <a:rPr lang="x-none" sz="1800" dirty="0">
                <a:effectLst/>
                <a:latin typeface="Times New Roman" panose="02020603050405020304" pitchFamily="18" charset="0"/>
                <a:ea typeface="Times New Roman" panose="02020603050405020304" pitchFamily="18" charset="0"/>
              </a:rPr>
            </a:br>
            <a:endParaRPr lang="x-none" dirty="0"/>
          </a:p>
        </p:txBody>
      </p:sp>
      <p:sp>
        <p:nvSpPr>
          <p:cNvPr id="3" name="Content Placeholder 2">
            <a:extLst>
              <a:ext uri="{FF2B5EF4-FFF2-40B4-BE49-F238E27FC236}">
                <a16:creationId xmlns:a16="http://schemas.microsoft.com/office/drawing/2014/main" xmlns="" id="{8F4533B8-51ED-4195-B6B4-D5588FEBFEF5}"/>
              </a:ext>
            </a:extLst>
          </p:cNvPr>
          <p:cNvSpPr>
            <a:spLocks noGrp="1"/>
          </p:cNvSpPr>
          <p:nvPr>
            <p:ph sz="half" idx="1"/>
          </p:nvPr>
        </p:nvSpPr>
        <p:spPr>
          <a:xfrm>
            <a:off x="954919" y="1518557"/>
            <a:ext cx="4841723" cy="5339443"/>
          </a:xfrm>
        </p:spPr>
        <p:txBody>
          <a:bodyPr>
            <a:normAutofit/>
          </a:bodyPr>
          <a:lstStyle/>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Verbal communication expresses thoughts or emotions</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determines what people feel</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Self-esteem levels influence decisions in work</a:t>
            </a: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Low self-esteem leads to poor decision making</a:t>
            </a:r>
            <a:endPar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US" dirty="0">
                <a:solidFill>
                  <a:srgbClr val="0E101A"/>
                </a:solidFill>
                <a:latin typeface="Times New Roman" panose="02020603050405020304" pitchFamily="18" charset="0"/>
                <a:ea typeface="Times New Roman" panose="02020603050405020304" pitchFamily="18" charset="0"/>
                <a:cs typeface="Times New Roman" panose="02020603050405020304" pitchFamily="18" charset="0"/>
              </a:rPr>
              <a:t>Verbal communication barriers include L</a:t>
            </a:r>
            <a:r>
              <a:rPr lang="x-none" sz="1800" dirty="0" err="1">
                <a:solidFill>
                  <a:srgbClr val="0E101A"/>
                </a:solidFill>
                <a:effectLst/>
                <a:latin typeface="Times New Roman" panose="02020603050405020304" pitchFamily="18" charset="0"/>
                <a:ea typeface="Times New Roman" panose="02020603050405020304" pitchFamily="18" charset="0"/>
              </a:rPr>
              <a:t>istening</a:t>
            </a:r>
            <a:r>
              <a:rPr lang="en-US" sz="1800" dirty="0">
                <a:solidFill>
                  <a:srgbClr val="0E101A"/>
                </a:solidFill>
                <a:effectLst/>
                <a:latin typeface="Times New Roman" panose="02020603050405020304" pitchFamily="18" charset="0"/>
                <a:ea typeface="Times New Roman" panose="02020603050405020304" pitchFamily="18" charset="0"/>
              </a:rPr>
              <a:t> barriers</a:t>
            </a:r>
            <a:endParaRPr lang="en-US" dirty="0">
              <a:solidFill>
                <a:srgbClr val="0E101A"/>
              </a:solidFill>
              <a:latin typeface="Times New Roman" panose="02020603050405020304" pitchFamily="18" charset="0"/>
              <a:ea typeface="Times New Roman" panose="02020603050405020304" pitchFamily="18" charset="0"/>
            </a:endParaRPr>
          </a:p>
          <a:p>
            <a:pPr lvl="1">
              <a:lnSpc>
                <a:spcPct val="107000"/>
              </a:lnSpc>
              <a:spcAft>
                <a:spcPts val="800"/>
              </a:spcAft>
              <a:buFont typeface="Arial" panose="020B0604020202020204" pitchFamily="34" charset="0"/>
              <a:buChar char="•"/>
            </a:pPr>
            <a:r>
              <a:rPr lang="en-US" sz="1600" dirty="0">
                <a:solidFill>
                  <a:srgbClr val="0E101A"/>
                </a:solidFill>
                <a:effectLst/>
                <a:latin typeface="Times New Roman" panose="02020603050405020304" pitchFamily="18" charset="0"/>
                <a:ea typeface="Times New Roman" panose="02020603050405020304" pitchFamily="18" charset="0"/>
              </a:rPr>
              <a:t>P</a:t>
            </a:r>
            <a:r>
              <a:rPr lang="x-none" sz="1600" dirty="0" err="1">
                <a:solidFill>
                  <a:srgbClr val="0E101A"/>
                </a:solidFill>
                <a:effectLst/>
                <a:latin typeface="Times New Roman" panose="02020603050405020304" pitchFamily="18" charset="0"/>
                <a:ea typeface="Times New Roman" panose="02020603050405020304" pitchFamily="18" charset="0"/>
              </a:rPr>
              <a:t>ercept</a:t>
            </a:r>
            <a:r>
              <a:rPr lang="en-US" sz="1600" dirty="0" err="1">
                <a:solidFill>
                  <a:srgbClr val="0E101A"/>
                </a:solidFill>
                <a:effectLst/>
                <a:latin typeface="Times New Roman" panose="02020603050405020304" pitchFamily="18" charset="0"/>
                <a:ea typeface="Times New Roman" panose="02020603050405020304" pitchFamily="18" charset="0"/>
              </a:rPr>
              <a:t>ual</a:t>
            </a:r>
            <a:r>
              <a:rPr lang="en-US" sz="1600" dirty="0">
                <a:solidFill>
                  <a:srgbClr val="0E101A"/>
                </a:solidFill>
                <a:effectLst/>
                <a:latin typeface="Times New Roman" panose="02020603050405020304" pitchFamily="18" charset="0"/>
                <a:ea typeface="Times New Roman" panose="02020603050405020304" pitchFamily="18" charset="0"/>
              </a:rPr>
              <a:t> barriers</a:t>
            </a:r>
            <a:endParaRPr lang="en-US" dirty="0">
              <a:solidFill>
                <a:srgbClr val="0E101A"/>
              </a:solidFill>
              <a:latin typeface="Times New Roman" panose="02020603050405020304" pitchFamily="18" charset="0"/>
              <a:ea typeface="Times New Roman" panose="02020603050405020304" pitchFamily="18" charset="0"/>
            </a:endParaRPr>
          </a:p>
          <a:p>
            <a:pPr lvl="1">
              <a:lnSpc>
                <a:spcPct val="107000"/>
              </a:lnSpc>
              <a:spcAft>
                <a:spcPts val="800"/>
              </a:spcAft>
              <a:buFont typeface="Arial" panose="020B0604020202020204" pitchFamily="34" charset="0"/>
              <a:buChar char="•"/>
            </a:pPr>
            <a:r>
              <a:rPr lang="en-US" sz="1600" dirty="0">
                <a:solidFill>
                  <a:srgbClr val="0E101A"/>
                </a:solidFill>
                <a:effectLst/>
                <a:latin typeface="Times New Roman" panose="02020603050405020304" pitchFamily="18" charset="0"/>
                <a:ea typeface="Times New Roman" panose="02020603050405020304" pitchFamily="18" charset="0"/>
              </a:rPr>
              <a:t>O</a:t>
            </a:r>
            <a:r>
              <a:rPr lang="x-none" sz="1600" dirty="0" err="1">
                <a:solidFill>
                  <a:srgbClr val="0E101A"/>
                </a:solidFill>
                <a:effectLst/>
                <a:latin typeface="Times New Roman" panose="02020603050405020304" pitchFamily="18" charset="0"/>
                <a:ea typeface="Times New Roman" panose="02020603050405020304" pitchFamily="18" charset="0"/>
              </a:rPr>
              <a:t>ral</a:t>
            </a:r>
            <a:r>
              <a:rPr lang="en-US" sz="1600" dirty="0">
                <a:solidFill>
                  <a:srgbClr val="0E101A"/>
                </a:solidFill>
                <a:effectLst/>
                <a:latin typeface="Times New Roman" panose="02020603050405020304" pitchFamily="18" charset="0"/>
                <a:ea typeface="Times New Roman" panose="02020603050405020304" pitchFamily="18" charset="0"/>
              </a:rPr>
              <a:t> barriers</a:t>
            </a:r>
            <a:r>
              <a:rPr lang="x-none" sz="1600" dirty="0">
                <a:solidFill>
                  <a:srgbClr val="0E101A"/>
                </a:solidFill>
                <a:effectLst/>
                <a:latin typeface="Times New Roman" panose="02020603050405020304" pitchFamily="18" charset="0"/>
                <a:ea typeface="Times New Roman" panose="02020603050405020304" pitchFamily="18" charset="0"/>
              </a:rPr>
              <a:t> </a:t>
            </a:r>
            <a:endParaRPr lang="en-US" sz="1600" dirty="0">
              <a:solidFill>
                <a:srgbClr val="0E101A"/>
              </a:solidFill>
              <a:effectLst/>
              <a:latin typeface="Times New Roman" panose="02020603050405020304" pitchFamily="18" charset="0"/>
              <a:ea typeface="Times New Roman" panose="02020603050405020304" pitchFamily="18" charset="0"/>
            </a:endParaRPr>
          </a:p>
          <a:p>
            <a:pPr lvl="1">
              <a:lnSpc>
                <a:spcPct val="107000"/>
              </a:lnSpc>
              <a:spcAft>
                <a:spcPts val="800"/>
              </a:spcAft>
              <a:buFont typeface="Arial" panose="020B0604020202020204" pitchFamily="34" charset="0"/>
              <a:buChar char="•"/>
            </a:pPr>
            <a:r>
              <a:rPr lang="en-US" dirty="0">
                <a:solidFill>
                  <a:srgbClr val="0E101A"/>
                </a:solidFill>
                <a:latin typeface="Times New Roman" panose="02020603050405020304" pitchFamily="18" charset="0"/>
                <a:ea typeface="Times New Roman" panose="02020603050405020304" pitchFamily="18" charset="0"/>
              </a:rPr>
              <a:t>C</a:t>
            </a:r>
            <a:r>
              <a:rPr lang="x-none" sz="1600" dirty="0" err="1">
                <a:solidFill>
                  <a:srgbClr val="0E101A"/>
                </a:solidFill>
                <a:effectLst/>
                <a:latin typeface="Times New Roman" panose="02020603050405020304" pitchFamily="18" charset="0"/>
                <a:ea typeface="Times New Roman" panose="02020603050405020304" pitchFamily="18" charset="0"/>
              </a:rPr>
              <a:t>ultur</a:t>
            </a:r>
            <a:r>
              <a:rPr lang="en-US" sz="1600" dirty="0">
                <a:solidFill>
                  <a:srgbClr val="0E101A"/>
                </a:solidFill>
                <a:effectLst/>
                <a:latin typeface="Times New Roman" panose="02020603050405020304" pitchFamily="18" charset="0"/>
                <a:ea typeface="Times New Roman" panose="02020603050405020304" pitchFamily="18" charset="0"/>
              </a:rPr>
              <a:t>al barriers</a:t>
            </a:r>
            <a:endParaRPr lang="en-US" sz="16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x-none"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Content Placeholder 5" descr="Screen Clipping"/>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318127" y="1905000"/>
            <a:ext cx="4186484" cy="3870206"/>
          </a:xfrm>
        </p:spPr>
      </p:pic>
    </p:spTree>
    <p:extLst>
      <p:ext uri="{BB962C8B-B14F-4D97-AF65-F5344CB8AC3E}">
        <p14:creationId xmlns:p14="http://schemas.microsoft.com/office/powerpoint/2010/main" val="1739235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A7CEF0B-6193-4DFF-A9D2-4B137FB8E7DD}"/>
              </a:ext>
            </a:extLst>
          </p:cNvPr>
          <p:cNvSpPr>
            <a:spLocks noGrp="1"/>
          </p:cNvSpPr>
          <p:nvPr>
            <p:ph type="title"/>
          </p:nvPr>
        </p:nvSpPr>
        <p:spPr>
          <a:xfrm>
            <a:off x="677336" y="665871"/>
            <a:ext cx="8596668" cy="1320800"/>
          </a:xfrm>
        </p:spPr>
        <p:txBody>
          <a:bodyPr>
            <a:normAutofit/>
          </a:bodyPr>
          <a:lstStyle/>
          <a:p>
            <a:pPr algn="ctr"/>
            <a:r>
              <a:rPr lang="en-US" sz="2400" b="1" dirty="0">
                <a:solidFill>
                  <a:srgbClr val="0E101A"/>
                </a:solidFill>
                <a:effectLst/>
                <a:latin typeface="Times New Roman" panose="02020603050405020304" pitchFamily="18" charset="0"/>
                <a:ea typeface="Calibri" panose="020F0502020204030204" pitchFamily="34" charset="0"/>
                <a:cs typeface="Times New Roman" panose="02020603050405020304" pitchFamily="18" charset="0"/>
              </a:rPr>
              <a:t>How to Overcome </a:t>
            </a:r>
            <a:r>
              <a:rPr lang="x-none"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Listening </a:t>
            </a:r>
            <a:r>
              <a:rPr lang="x-none" sz="24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Barriers</a:t>
            </a:r>
            <a:r>
              <a:rPr lang="en-US" sz="24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in verbal communication</a:t>
            </a:r>
            <a:r>
              <a:rPr lang="x-none" sz="1800" dirty="0">
                <a:effectLst/>
                <a:latin typeface="Calibri" panose="020F0502020204030204" pitchFamily="34" charset="0"/>
                <a:ea typeface="Calibri" panose="020F0502020204030204" pitchFamily="34" charset="0"/>
                <a:cs typeface="Times New Roman" panose="02020603050405020304" pitchFamily="18" charset="0"/>
              </a:rPr>
              <a:t/>
            </a:r>
            <a:br>
              <a:rPr lang="x-none" sz="1800" dirty="0">
                <a:effectLst/>
                <a:latin typeface="Calibri" panose="020F0502020204030204" pitchFamily="34" charset="0"/>
                <a:ea typeface="Calibri" panose="020F0502020204030204" pitchFamily="34" charset="0"/>
                <a:cs typeface="Times New Roman" panose="02020603050405020304" pitchFamily="18" charset="0"/>
              </a:rPr>
            </a:br>
            <a:endParaRPr lang="x-none"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1E8311F5-D7FB-4A35-B943-CC4732009ECC}"/>
              </a:ext>
            </a:extLst>
          </p:cNvPr>
          <p:cNvSpPr>
            <a:spLocks noGrp="1"/>
          </p:cNvSpPr>
          <p:nvPr>
            <p:ph sz="half" idx="1"/>
          </p:nvPr>
        </p:nvSpPr>
        <p:spPr>
          <a:xfrm>
            <a:off x="2115684" y="2133600"/>
            <a:ext cx="4313864" cy="3777622"/>
          </a:xfrm>
        </p:spPr>
        <p:txBody>
          <a:bodyPr>
            <a:normAutofit lnSpcReduction="10000"/>
          </a:bodyPr>
          <a:lstStyle/>
          <a:p>
            <a:pPr marL="0" indent="0">
              <a:lnSpc>
                <a:spcPct val="107000"/>
              </a:lnSpc>
              <a:spcAft>
                <a:spcPts val="800"/>
              </a:spcAft>
              <a:buNone/>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Listening barriers can be overcome by; </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Minimizing distractions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Listening first before speaking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Yusof</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et al.,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Focus on listening before giving opinions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Asking questions for better understanding</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Major on reflection</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146" name="Picture 2" descr="Ways To Overcome Listening Barriers">
            <a:extLst>
              <a:ext uri="{FF2B5EF4-FFF2-40B4-BE49-F238E27FC236}">
                <a16:creationId xmlns:a16="http://schemas.microsoft.com/office/drawing/2014/main" xmlns="" id="{7657D6D2-CD00-4FB5-B1A0-508FC02BA97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7080477" y="2133600"/>
            <a:ext cx="4901994" cy="328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764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1F8DA6-CE84-4CD2-8344-443237054921}"/>
              </a:ext>
            </a:extLst>
          </p:cNvPr>
          <p:cNvSpPr>
            <a:spLocks noGrp="1"/>
          </p:cNvSpPr>
          <p:nvPr>
            <p:ph type="title"/>
          </p:nvPr>
        </p:nvSpPr>
        <p:spPr/>
        <p:txBody>
          <a:bodyPr>
            <a:normAutofit/>
          </a:bodyPr>
          <a:lstStyle/>
          <a:p>
            <a:pPr algn="ctr"/>
            <a:r>
              <a:rPr lang="en-US" sz="2400" b="1" dirty="0">
                <a:solidFill>
                  <a:srgbClr val="0E101A"/>
                </a:solidFill>
                <a:effectLst/>
                <a:latin typeface="Times New Roman" panose="02020603050405020304" pitchFamily="18" charset="0"/>
                <a:ea typeface="Calibri" panose="020F0502020204030204" pitchFamily="34" charset="0"/>
                <a:cs typeface="Times New Roman" panose="02020603050405020304" pitchFamily="18" charset="0"/>
              </a:rPr>
              <a:t>How to Overcome </a:t>
            </a:r>
            <a:r>
              <a:rPr lang="x-none"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Perceptual </a:t>
            </a:r>
            <a:r>
              <a:rPr lang="x-none" sz="24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Barriers</a:t>
            </a:r>
            <a:r>
              <a:rPr lang="en-US" sz="2400" b="1"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in verbal communication</a:t>
            </a:r>
            <a:r>
              <a:rPr lang="x-none"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effectLst/>
                <a:latin typeface="Calibri" panose="020F0502020204030204" pitchFamily="34" charset="0"/>
                <a:ea typeface="Calibri" panose="020F0502020204030204" pitchFamily="34" charset="0"/>
                <a:cs typeface="Times New Roman" panose="02020603050405020304" pitchFamily="18" charset="0"/>
              </a:rPr>
              <a:t/>
            </a:r>
            <a:br>
              <a:rPr lang="x-none" sz="1800" dirty="0">
                <a:effectLst/>
                <a:latin typeface="Calibri" panose="020F0502020204030204" pitchFamily="34" charset="0"/>
                <a:ea typeface="Calibri" panose="020F0502020204030204" pitchFamily="34" charset="0"/>
                <a:cs typeface="Times New Roman" panose="02020603050405020304" pitchFamily="18" charset="0"/>
              </a:rPr>
            </a:br>
            <a:endParaRPr lang="x-none" sz="24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C667B7FD-4144-4E52-B340-F2AAE63B5553}"/>
              </a:ext>
            </a:extLst>
          </p:cNvPr>
          <p:cNvSpPr>
            <a:spLocks noGrp="1"/>
          </p:cNvSpPr>
          <p:nvPr>
            <p:ph sz="half" idx="1"/>
          </p:nvPr>
        </p:nvSpPr>
        <p:spPr>
          <a:xfrm>
            <a:off x="889606" y="2160588"/>
            <a:ext cx="4184035" cy="4408653"/>
          </a:xfrm>
        </p:spPr>
        <p:txBody>
          <a:bodyPr>
            <a:normAutofit lnSpcReduction="10000"/>
          </a:bodyPr>
          <a:lstStyle/>
          <a:p>
            <a:pPr marL="0" indent="0">
              <a:lnSpc>
                <a:spcPct val="107000"/>
              </a:lnSpc>
              <a:spcAft>
                <a:spcPts val="800"/>
              </a:spcAft>
              <a:buNone/>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overcome perceptual </a:t>
            </a:r>
            <a:r>
              <a:rPr lang="x-none" sz="1800" dirty="0" err="1">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behaviors</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through;</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Staying positive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Evans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Suklun</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smtClean="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2017</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Seeking for clarity</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Taking time before making a judgement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Sharing perceptions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Open communication</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Self-knowledge</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Ø"/>
            </a:pPr>
            <a:endParaRPr lang="x-none" dirty="0">
              <a:latin typeface="Times New Roman" panose="02020603050405020304" pitchFamily="18" charset="0"/>
              <a:cs typeface="Times New Roman" panose="02020603050405020304" pitchFamily="18" charset="0"/>
            </a:endParaRPr>
          </a:p>
        </p:txBody>
      </p:sp>
      <p:pic>
        <p:nvPicPr>
          <p:cNvPr id="5122" name="Picture 2" descr="Perceptual Errors and its Types">
            <a:extLst>
              <a:ext uri="{FF2B5EF4-FFF2-40B4-BE49-F238E27FC236}">
                <a16:creationId xmlns:a16="http://schemas.microsoft.com/office/drawing/2014/main" xmlns="" id="{5B6B49A9-5032-48A7-8026-D75D15F9F2C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35511" y="2160588"/>
            <a:ext cx="3996417" cy="3829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681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A0C8D2-5584-4A21-BFA2-CB1521E36FD2}"/>
              </a:ext>
            </a:extLst>
          </p:cNvPr>
          <p:cNvSpPr>
            <a:spLocks noGrp="1"/>
          </p:cNvSpPr>
          <p:nvPr>
            <p:ph type="title"/>
          </p:nvPr>
        </p:nvSpPr>
        <p:spPr/>
        <p:txBody>
          <a:bodyPr>
            <a:normAutofit/>
          </a:bodyPr>
          <a:lstStyle/>
          <a:p>
            <a:pPr algn="ctr"/>
            <a:r>
              <a:rPr lang="en-US" sz="2400" b="1" dirty="0">
                <a:solidFill>
                  <a:srgbClr val="0E101A"/>
                </a:solidFill>
                <a:effectLst/>
                <a:latin typeface="Times New Roman" panose="02020603050405020304" pitchFamily="18" charset="0"/>
                <a:ea typeface="Calibri" panose="020F0502020204030204" pitchFamily="34" charset="0"/>
                <a:cs typeface="Times New Roman" panose="02020603050405020304" pitchFamily="18" charset="0"/>
              </a:rPr>
              <a:t>How to Overcome </a:t>
            </a:r>
            <a:r>
              <a:rPr lang="en-US"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Oral</a:t>
            </a:r>
            <a:r>
              <a:rPr lang="x-none"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Barriers </a:t>
            </a:r>
            <a:endParaRPr lang="x-none" sz="2400" dirty="0"/>
          </a:p>
        </p:txBody>
      </p:sp>
      <p:sp>
        <p:nvSpPr>
          <p:cNvPr id="3" name="Content Placeholder 2">
            <a:extLst>
              <a:ext uri="{FF2B5EF4-FFF2-40B4-BE49-F238E27FC236}">
                <a16:creationId xmlns:a16="http://schemas.microsoft.com/office/drawing/2014/main" xmlns="" id="{7F79D5ED-164C-442B-9484-0ACAD99BEBDC}"/>
              </a:ext>
            </a:extLst>
          </p:cNvPr>
          <p:cNvSpPr>
            <a:spLocks noGrp="1"/>
          </p:cNvSpPr>
          <p:nvPr>
            <p:ph sz="half" idx="1"/>
          </p:nvPr>
        </p:nvSpPr>
        <p:spPr>
          <a:xfrm>
            <a:off x="1085548" y="2149478"/>
            <a:ext cx="4184035" cy="4264274"/>
          </a:xfrm>
        </p:spPr>
        <p:txBody>
          <a:bodyPr>
            <a:normAutofit lnSpcReduction="10000"/>
          </a:bodyPr>
          <a:lstStyle/>
          <a:p>
            <a:pPr marL="0" indent="0">
              <a:lnSpc>
                <a:spcPct val="107000"/>
              </a:lnSpc>
              <a:spcAft>
                <a:spcPts val="800"/>
              </a:spcAft>
              <a:buNone/>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can overcome oral barriers through; </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Communicating at the right time and place</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Using a clear language</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Systematic communication of issues</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Yusof</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et al., 2020</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Respecting other people’s desires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Ensure better understanding among parties involved</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x-none" dirty="0">
              <a:latin typeface="Times New Roman" panose="02020603050405020304" pitchFamily="18" charset="0"/>
              <a:cs typeface="Times New Roman" panose="02020603050405020304" pitchFamily="18" charset="0"/>
            </a:endParaRPr>
          </a:p>
        </p:txBody>
      </p:sp>
      <p:pic>
        <p:nvPicPr>
          <p:cNvPr id="4098" name="Picture 2" descr="What is a communication barriers? Guideline to overcome communication  barriers">
            <a:extLst>
              <a:ext uri="{FF2B5EF4-FFF2-40B4-BE49-F238E27FC236}">
                <a16:creationId xmlns:a16="http://schemas.microsoft.com/office/drawing/2014/main" xmlns="" id="{030090FE-255C-441E-99B6-50604441D2F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80413" y="2160589"/>
            <a:ext cx="4065815" cy="3765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172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F593AF-47A3-4241-B9D7-1DBE1E0052FE}"/>
              </a:ext>
            </a:extLst>
          </p:cNvPr>
          <p:cNvSpPr>
            <a:spLocks noGrp="1"/>
          </p:cNvSpPr>
          <p:nvPr>
            <p:ph type="title"/>
          </p:nvPr>
        </p:nvSpPr>
        <p:spPr/>
        <p:txBody>
          <a:bodyPr>
            <a:normAutofit/>
          </a:bodyPr>
          <a:lstStyle/>
          <a:p>
            <a:pPr algn="ctr"/>
            <a:r>
              <a:rPr lang="en-US" sz="2400" b="1" dirty="0">
                <a:solidFill>
                  <a:srgbClr val="0E101A"/>
                </a:solidFill>
                <a:effectLst/>
                <a:latin typeface="Times New Roman" panose="02020603050405020304" pitchFamily="18" charset="0"/>
                <a:ea typeface="Calibri" panose="020F0502020204030204" pitchFamily="34" charset="0"/>
                <a:cs typeface="Times New Roman" panose="02020603050405020304" pitchFamily="18" charset="0"/>
              </a:rPr>
              <a:t>How to Overcome </a:t>
            </a:r>
            <a:r>
              <a:rPr lang="en-US"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Cultural</a:t>
            </a:r>
            <a:r>
              <a:rPr lang="x-none" sz="2400" b="1"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Barriers </a:t>
            </a:r>
            <a:endParaRPr lang="x-none" sz="2400" dirty="0"/>
          </a:p>
        </p:txBody>
      </p:sp>
      <p:sp>
        <p:nvSpPr>
          <p:cNvPr id="3" name="Content Placeholder 2">
            <a:extLst>
              <a:ext uri="{FF2B5EF4-FFF2-40B4-BE49-F238E27FC236}">
                <a16:creationId xmlns:a16="http://schemas.microsoft.com/office/drawing/2014/main" xmlns="" id="{F8169568-E584-4F6C-AC5B-5B0C05DE7EEC}"/>
              </a:ext>
            </a:extLst>
          </p:cNvPr>
          <p:cNvSpPr>
            <a:spLocks noGrp="1"/>
          </p:cNvSpPr>
          <p:nvPr>
            <p:ph sz="half" idx="1"/>
          </p:nvPr>
        </p:nvSpPr>
        <p:spPr>
          <a:xfrm>
            <a:off x="677334" y="2160589"/>
            <a:ext cx="4184035" cy="4528968"/>
          </a:xfrm>
        </p:spPr>
        <p:txBody>
          <a:bodyPr>
            <a:normAutofit/>
          </a:bodyPr>
          <a:lstStyle/>
          <a:p>
            <a:pPr marL="0" indent="0">
              <a:lnSpc>
                <a:spcPct val="107000"/>
              </a:lnSpc>
              <a:spcAft>
                <a:spcPts val="800"/>
              </a:spcAft>
              <a:buNone/>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People can overcome cultural barriers by;</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Building</a:t>
            </a:r>
            <a:r>
              <a:rPr lang="en-US"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good</a:t>
            </a:r>
            <a:r>
              <a:rPr lang="x-none" sz="1800" dirty="0" smtClean="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employer-employee relationships and trust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Polite and clear communication</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Application of diversity training</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Learning more about various cultures </a:t>
            </a:r>
            <a:r>
              <a:rPr lang="en-US"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x-none"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Evans &amp; </a:t>
            </a:r>
            <a:r>
              <a:rPr lang="x-none"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Suklun</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smtClean="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2017</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Accommodating different cultures</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x-none" sz="1800" dirty="0">
                <a:solidFill>
                  <a:srgbClr val="0E101A"/>
                </a:solidFill>
                <a:effectLst/>
                <a:latin typeface="Times New Roman" panose="02020603050405020304" pitchFamily="18" charset="0"/>
                <a:ea typeface="Times New Roman" panose="02020603050405020304" pitchFamily="18" charset="0"/>
                <a:cs typeface="Times New Roman" panose="02020603050405020304" pitchFamily="18" charset="0"/>
              </a:rPr>
              <a:t>Knowledge sharing</a:t>
            </a:r>
            <a:endParaRPr lang="x-none"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x-none" dirty="0">
              <a:latin typeface="Times New Roman" panose="02020603050405020304" pitchFamily="18" charset="0"/>
              <a:cs typeface="Times New Roman" panose="02020603050405020304" pitchFamily="18" charset="0"/>
            </a:endParaRPr>
          </a:p>
        </p:txBody>
      </p:sp>
      <p:pic>
        <p:nvPicPr>
          <p:cNvPr id="3074" name="Picture 2" descr="5 Ways To Overcome Cultural Barriers At Work - Careerindia">
            <a:extLst>
              <a:ext uri="{FF2B5EF4-FFF2-40B4-BE49-F238E27FC236}">
                <a16:creationId xmlns:a16="http://schemas.microsoft.com/office/drawing/2014/main" xmlns="" id="{393E4A33-7CFB-4373-BBF6-0A8F6F163C8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57850" y="2457450"/>
            <a:ext cx="3649436" cy="3079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69917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468</TotalTime>
  <Words>1710</Words>
  <Application>Microsoft Office PowerPoint</Application>
  <PresentationFormat>Widescreen</PresentationFormat>
  <Paragraphs>108</Paragraphs>
  <Slides>13</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Times New Roman</vt:lpstr>
      <vt:lpstr>Wingdings</vt:lpstr>
      <vt:lpstr>Wingdings 3</vt:lpstr>
      <vt:lpstr>Wisp</vt:lpstr>
      <vt:lpstr>  Overcoming Communication Barriers Name Institution Date  </vt:lpstr>
      <vt:lpstr>Overcoming Communication Barriers </vt:lpstr>
      <vt:lpstr>Factors Influencing Self-Esteem in relation with Communication </vt:lpstr>
      <vt:lpstr>Development of Healthy Self-esteem</vt:lpstr>
      <vt:lpstr>Overcoming Verbal Communication Barriers in Work Place  </vt:lpstr>
      <vt:lpstr>How to Overcome Listening Barriers in verbal communication </vt:lpstr>
      <vt:lpstr>How to Overcome Perceptual Barriers in verbal communication  </vt:lpstr>
      <vt:lpstr>How to Overcome Oral Barriers </vt:lpstr>
      <vt:lpstr>How to Overcome Cultural Barriers </vt:lpstr>
      <vt:lpstr>Forms of Non-Verbal Communication</vt:lpstr>
      <vt:lpstr>Overcoming Non-Verbal Communication Barriers</vt:lpstr>
      <vt:lpstr>Conclusion </vt:lpstr>
      <vt:lpstr>References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Self-esteem</dc:title>
  <dc:creator>HP</dc:creator>
  <cp:lastModifiedBy>GEOFF</cp:lastModifiedBy>
  <cp:revision>70</cp:revision>
  <dcterms:created xsi:type="dcterms:W3CDTF">2021-08-10T17:20:20Z</dcterms:created>
  <dcterms:modified xsi:type="dcterms:W3CDTF">2021-08-11T02:17:27Z</dcterms:modified>
</cp:coreProperties>
</file>